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3"/>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79" r:id="rId16"/>
    <p:sldId id="269" r:id="rId17"/>
    <p:sldId id="270" r:id="rId18"/>
    <p:sldId id="271" r:id="rId19"/>
    <p:sldId id="272"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4" d="100"/>
          <a:sy n="104" d="100"/>
        </p:scale>
        <p:origin x="-178" y="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EE512-82D5-4FEB-8B46-FFDD617A73CE}" type="datetimeFigureOut">
              <a:rPr lang="en-US" smtClean="0"/>
              <a:t>10/3/2014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F162E-19C6-47AE-9AC7-CF042D12DD0E}" type="slidenum">
              <a:rPr lang="en-US" smtClean="0"/>
              <a:t>‹#›</a:t>
            </a:fld>
            <a:endParaRPr lang="en-US"/>
          </a:p>
        </p:txBody>
      </p:sp>
    </p:spTree>
    <p:extLst>
      <p:ext uri="{BB962C8B-B14F-4D97-AF65-F5344CB8AC3E}">
        <p14:creationId xmlns:p14="http://schemas.microsoft.com/office/powerpoint/2010/main" val="1790317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A0CFD39-B27B-45D9-B98A-2A7F64BA81F0}" type="slidenum">
              <a:rPr lang="en-US" altLang="en-US" smtClean="0">
                <a:solidFill>
                  <a:srgbClr val="000000"/>
                </a:solidFill>
                <a:latin typeface="Arial" charset="0"/>
              </a:rPr>
              <a:pPr eaLnBrk="1" hangingPunct="1">
                <a:spcBef>
                  <a:spcPct val="0"/>
                </a:spcBef>
              </a:pPr>
              <a:t>13</a:t>
            </a:fld>
            <a:endParaRPr lang="en-US" altLang="en-US"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7E76B36-889B-48C1-B657-0DE8A1C038B7}" type="datetimeFigureOut">
              <a:rPr lang="en-US" smtClean="0"/>
              <a:t>10/3/2014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7331F7-F24E-4EDE-AAFA-2E686D4E67D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E76B36-889B-48C1-B657-0DE8A1C038B7}"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331F7-F24E-4EDE-AAFA-2E686D4E67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7E76B36-889B-48C1-B657-0DE8A1C038B7}" type="datetimeFigureOut">
              <a:rPr lang="en-US" smtClean="0"/>
              <a:t>10/3/2014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7331F7-F24E-4EDE-AAFA-2E686D4E67D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FAA6FD-A296-4728-BB04-28CAC3107D9A}" type="slidenum">
              <a:rPr lang="en-US"/>
              <a:pPr>
                <a:defRPr/>
              </a:pPr>
              <a:t>‹#›</a:t>
            </a:fld>
            <a:endParaRPr lang="en-US"/>
          </a:p>
        </p:txBody>
      </p:sp>
    </p:spTree>
    <p:extLst>
      <p:ext uri="{BB962C8B-B14F-4D97-AF65-F5344CB8AC3E}">
        <p14:creationId xmlns:p14="http://schemas.microsoft.com/office/powerpoint/2010/main" val="338267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54488BBB-833C-4E5C-9DB2-E2995B60E35C}" type="slidenum">
              <a:rPr lang="en-US"/>
              <a:pPr/>
              <a:t>‹#›</a:t>
            </a:fld>
            <a:endParaRPr lang="en-US"/>
          </a:p>
        </p:txBody>
      </p:sp>
    </p:spTree>
    <p:extLst>
      <p:ext uri="{BB962C8B-B14F-4D97-AF65-F5344CB8AC3E}">
        <p14:creationId xmlns:p14="http://schemas.microsoft.com/office/powerpoint/2010/main" val="119310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7E76B36-889B-48C1-B657-0DE8A1C038B7}" type="datetimeFigureOut">
              <a:rPr lang="en-US" smtClean="0"/>
              <a:t>10/3/2014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7331F7-F24E-4EDE-AAFA-2E686D4E67D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7E76B36-889B-48C1-B657-0DE8A1C038B7}" type="datetimeFigureOut">
              <a:rPr lang="en-US" smtClean="0"/>
              <a:t>10/3/2014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7331F7-F24E-4EDE-AAFA-2E686D4E67D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7E76B36-889B-48C1-B657-0DE8A1C038B7}" type="datetimeFigureOut">
              <a:rPr lang="en-US" smtClean="0"/>
              <a:t>10/3/2014</a:t>
            </a:fld>
            <a:endParaRPr lang="en-US"/>
          </a:p>
        </p:txBody>
      </p:sp>
      <p:sp>
        <p:nvSpPr>
          <p:cNvPr id="10" name="Slide Number Placeholder 9"/>
          <p:cNvSpPr>
            <a:spLocks noGrp="1"/>
          </p:cNvSpPr>
          <p:nvPr>
            <p:ph type="sldNum" sz="quarter" idx="16"/>
          </p:nvPr>
        </p:nvSpPr>
        <p:spPr/>
        <p:txBody>
          <a:bodyPr rtlCol="0"/>
          <a:lstStyle/>
          <a:p>
            <a:fld id="{7A7331F7-F24E-4EDE-AAFA-2E686D4E67D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7E76B36-889B-48C1-B657-0DE8A1C038B7}" type="datetimeFigureOut">
              <a:rPr lang="en-US" smtClean="0"/>
              <a:t>10/3/2014</a:t>
            </a:fld>
            <a:endParaRPr lang="en-US"/>
          </a:p>
        </p:txBody>
      </p:sp>
      <p:sp>
        <p:nvSpPr>
          <p:cNvPr id="12" name="Slide Number Placeholder 11"/>
          <p:cNvSpPr>
            <a:spLocks noGrp="1"/>
          </p:cNvSpPr>
          <p:nvPr>
            <p:ph type="sldNum" sz="quarter" idx="16"/>
          </p:nvPr>
        </p:nvSpPr>
        <p:spPr/>
        <p:txBody>
          <a:bodyPr rtlCol="0"/>
          <a:lstStyle/>
          <a:p>
            <a:fld id="{7A7331F7-F24E-4EDE-AAFA-2E686D4E67D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E76B36-889B-48C1-B657-0DE8A1C038B7}" type="datetimeFigureOut">
              <a:rPr lang="en-US" smtClean="0"/>
              <a:t>10/3/2014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7331F7-F24E-4EDE-AAFA-2E686D4E67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E76B36-889B-48C1-B657-0DE8A1C038B7}" type="datetimeFigureOut">
              <a:rPr lang="en-US" smtClean="0"/>
              <a:t>10/3/2014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7331F7-F24E-4EDE-AAFA-2E686D4E67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7E76B36-889B-48C1-B657-0DE8A1C038B7}" type="datetimeFigureOut">
              <a:rPr lang="en-US" smtClean="0"/>
              <a:t>10/3/2014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7331F7-F24E-4EDE-AAFA-2E686D4E67D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7E76B36-889B-48C1-B657-0DE8A1C038B7}" type="datetimeFigureOut">
              <a:rPr lang="en-US" smtClean="0"/>
              <a:t>10/3/2014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7331F7-F24E-4EDE-AAFA-2E686D4E67D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7E76B36-889B-48C1-B657-0DE8A1C038B7}" type="datetimeFigureOut">
              <a:rPr lang="en-US" smtClean="0"/>
              <a:t>10/3/2014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7331F7-F24E-4EDE-AAFA-2E686D4E67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chard.Goldberg@v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228851"/>
          </a:xfrm>
        </p:spPr>
        <p:txBody>
          <a:bodyPr>
            <a:normAutofit/>
          </a:bodyPr>
          <a:lstStyle/>
          <a:p>
            <a:r>
              <a:rPr lang="en-US" sz="2800" b="1" dirty="0" smtClean="0"/>
              <a:t>Living Well</a:t>
            </a:r>
            <a:r>
              <a:rPr lang="en-US" sz="2800" dirty="0" smtClean="0"/>
              <a:t>:  A Hybrid Effectiveness-Implementation Trial of a Professional-Peer </a:t>
            </a:r>
            <a:br>
              <a:rPr lang="en-US" sz="2800" dirty="0" smtClean="0"/>
            </a:br>
            <a:r>
              <a:rPr lang="en-US" sz="2800" dirty="0" smtClean="0"/>
              <a:t>Co-Facilitated Intervention to Improve </a:t>
            </a:r>
            <a:br>
              <a:rPr lang="en-US" sz="2800" dirty="0" smtClean="0"/>
            </a:br>
            <a:r>
              <a:rPr lang="en-US" sz="2800" dirty="0" smtClean="0"/>
              <a:t>Self-Management of Medical Illnesses for Individuals with Serious Mental Illness</a:t>
            </a:r>
            <a:endParaRPr lang="en-US" sz="2800" dirty="0"/>
          </a:p>
        </p:txBody>
      </p:sp>
      <p:sp>
        <p:nvSpPr>
          <p:cNvPr id="3" name="Subtitle 2"/>
          <p:cNvSpPr>
            <a:spLocks noGrp="1"/>
          </p:cNvSpPr>
          <p:nvPr>
            <p:ph type="subTitle" idx="1"/>
          </p:nvPr>
        </p:nvSpPr>
        <p:spPr>
          <a:xfrm>
            <a:off x="1371600" y="3886200"/>
            <a:ext cx="6629400" cy="2286000"/>
          </a:xfrm>
        </p:spPr>
        <p:txBody>
          <a:bodyPr>
            <a:normAutofit/>
          </a:bodyPr>
          <a:lstStyle/>
          <a:p>
            <a:r>
              <a:rPr lang="en-US" sz="2000" dirty="0" smtClean="0">
                <a:solidFill>
                  <a:schemeClr val="bg2">
                    <a:lumMod val="50000"/>
                  </a:schemeClr>
                </a:solidFill>
              </a:rPr>
              <a:t>Richard Goldberg, Ph.D.</a:t>
            </a:r>
          </a:p>
          <a:p>
            <a:r>
              <a:rPr lang="en-US" sz="2000" dirty="0" smtClean="0">
                <a:solidFill>
                  <a:schemeClr val="bg2">
                    <a:lumMod val="50000"/>
                  </a:schemeClr>
                </a:solidFill>
              </a:rPr>
              <a:t>Director, VISN 5 MIRECC</a:t>
            </a:r>
          </a:p>
          <a:p>
            <a:r>
              <a:rPr lang="en-US" sz="2000" dirty="0" smtClean="0">
                <a:solidFill>
                  <a:schemeClr val="bg2">
                    <a:lumMod val="50000"/>
                  </a:schemeClr>
                </a:solidFill>
              </a:rPr>
              <a:t>Professor of Psychiatry</a:t>
            </a:r>
          </a:p>
          <a:p>
            <a:r>
              <a:rPr lang="en-US" sz="2000" dirty="0" smtClean="0">
                <a:solidFill>
                  <a:schemeClr val="bg2">
                    <a:lumMod val="50000"/>
                  </a:schemeClr>
                </a:solidFill>
              </a:rPr>
              <a:t>University of Maryland, School of Medicine</a:t>
            </a:r>
          </a:p>
          <a:p>
            <a:r>
              <a:rPr lang="en-US" sz="2000" dirty="0" smtClean="0">
                <a:hlinkClick r:id="rId2"/>
              </a:rPr>
              <a:t>Richard.Goldberg@va.gov</a:t>
            </a:r>
            <a:r>
              <a:rPr lang="en-US" sz="2000" dirty="0" smtClean="0"/>
              <a:t> </a:t>
            </a:r>
          </a:p>
          <a:p>
            <a:endParaRPr lang="en-US" sz="2800" dirty="0"/>
          </a:p>
        </p:txBody>
      </p:sp>
    </p:spTree>
    <p:extLst>
      <p:ext uri="{BB962C8B-B14F-4D97-AF65-F5344CB8AC3E}">
        <p14:creationId xmlns:p14="http://schemas.microsoft.com/office/powerpoint/2010/main" val="537096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b="1" dirty="0"/>
              <a:t>Sessions on Symptom Management </a:t>
            </a:r>
          </a:p>
        </p:txBody>
      </p:sp>
      <p:sp>
        <p:nvSpPr>
          <p:cNvPr id="12291" name="Rectangle 3"/>
          <p:cNvSpPr>
            <a:spLocks noGrp="1" noChangeArrowheads="1"/>
          </p:cNvSpPr>
          <p:nvPr>
            <p:ph sz="quarter" idx="1"/>
          </p:nvPr>
        </p:nvSpPr>
        <p:spPr>
          <a:xfrm>
            <a:off x="457200" y="1676400"/>
            <a:ext cx="8229600" cy="4449763"/>
          </a:xfrm>
        </p:spPr>
        <p:txBody>
          <a:bodyPr>
            <a:normAutofit lnSpcReduction="10000"/>
          </a:bodyPr>
          <a:lstStyle/>
          <a:p>
            <a:pPr>
              <a:lnSpc>
                <a:spcPct val="80000"/>
              </a:lnSpc>
            </a:pPr>
            <a:r>
              <a:rPr lang="en-US" sz="1800" dirty="0"/>
              <a:t>Learn about how both psychiatric and medical conditions can contribute to common symptoms and how these symptoms can in turn make psychiatric and medical conditions more difficult to manage.  </a:t>
            </a:r>
          </a:p>
          <a:p>
            <a:pPr>
              <a:lnSpc>
                <a:spcPct val="80000"/>
              </a:lnSpc>
            </a:pPr>
            <a:endParaRPr lang="en-US" sz="1800" dirty="0"/>
          </a:p>
          <a:p>
            <a:pPr>
              <a:lnSpc>
                <a:spcPct val="80000"/>
              </a:lnSpc>
            </a:pPr>
            <a:r>
              <a:rPr lang="en-US" sz="1800" dirty="0"/>
              <a:t>Learn about fatigue and ways to improve sleep</a:t>
            </a:r>
          </a:p>
          <a:p>
            <a:pPr>
              <a:lnSpc>
                <a:spcPct val="80000"/>
              </a:lnSpc>
            </a:pPr>
            <a:endParaRPr lang="en-US" sz="1800" dirty="0"/>
          </a:p>
          <a:p>
            <a:pPr>
              <a:lnSpc>
                <a:spcPct val="80000"/>
              </a:lnSpc>
            </a:pPr>
            <a:r>
              <a:rPr lang="en-US" sz="1800" dirty="0"/>
              <a:t>Learn about deep breathing as a way to better manage symptoms </a:t>
            </a:r>
          </a:p>
          <a:p>
            <a:pPr>
              <a:lnSpc>
                <a:spcPct val="80000"/>
              </a:lnSpc>
            </a:pPr>
            <a:endParaRPr lang="en-US" sz="1800" dirty="0"/>
          </a:p>
          <a:p>
            <a:pPr>
              <a:lnSpc>
                <a:spcPct val="80000"/>
              </a:lnSpc>
            </a:pPr>
            <a:r>
              <a:rPr lang="en-US" sz="1800" dirty="0"/>
              <a:t>Learn about self-talk and how to identify negative thoughts and turn them into more positive thoughts.  </a:t>
            </a:r>
          </a:p>
          <a:p>
            <a:pPr>
              <a:lnSpc>
                <a:spcPct val="80000"/>
              </a:lnSpc>
            </a:pPr>
            <a:endParaRPr lang="en-US" sz="1800" dirty="0"/>
          </a:p>
          <a:p>
            <a:pPr>
              <a:lnSpc>
                <a:spcPct val="80000"/>
              </a:lnSpc>
            </a:pPr>
            <a:r>
              <a:rPr lang="en-US" sz="1800" dirty="0"/>
              <a:t>Learn how to use distraction techniques to deal with symptoms.  These include techniques that involved </a:t>
            </a:r>
            <a:r>
              <a:rPr lang="en-US" sz="1800" i="1" u="sng" dirty="0"/>
              <a:t>thinking</a:t>
            </a:r>
            <a:r>
              <a:rPr lang="en-US" sz="1800" dirty="0"/>
              <a:t> (like thinking of names for each letter of the alphabet) and distraction techniques that involved </a:t>
            </a:r>
            <a:r>
              <a:rPr lang="en-US" sz="1800" i="1" u="sng" dirty="0"/>
              <a:t>doing </a:t>
            </a:r>
            <a:r>
              <a:rPr lang="en-US" sz="1800" dirty="0"/>
              <a:t>(like getting in involved in an activity such as a game or puzzle). </a:t>
            </a:r>
          </a:p>
          <a:p>
            <a:pPr>
              <a:lnSpc>
                <a:spcPct val="80000"/>
              </a:lnSpc>
            </a:pPr>
            <a:endParaRPr lang="en-US" sz="1800" dirty="0"/>
          </a:p>
          <a:p>
            <a:pPr>
              <a:lnSpc>
                <a:spcPct val="80000"/>
              </a:lnSpc>
            </a:pPr>
            <a:r>
              <a:rPr lang="en-US" sz="1800" dirty="0"/>
              <a:t>Learn how to use guided imagery (picturing ourselves in relaxed settings) as a way to deal with symptoms. </a:t>
            </a:r>
          </a:p>
          <a:p>
            <a:pPr>
              <a:lnSpc>
                <a:spcPct val="80000"/>
              </a:lnSpc>
            </a:pPr>
            <a:endParaRPr lang="en-US" sz="1600" dirty="0"/>
          </a:p>
          <a:p>
            <a:pPr>
              <a:lnSpc>
                <a:spcPct val="80000"/>
              </a:lnSpc>
            </a:pPr>
            <a:endParaRPr lang="en-US" sz="1600" dirty="0"/>
          </a:p>
        </p:txBody>
      </p:sp>
    </p:spTree>
    <p:extLst>
      <p:ext uri="{BB962C8B-B14F-4D97-AF65-F5344CB8AC3E}">
        <p14:creationId xmlns:p14="http://schemas.microsoft.com/office/powerpoint/2010/main" val="2220154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sz="3600" b="1" dirty="0"/>
              <a:t>Session on Making Personal Health Records</a:t>
            </a:r>
          </a:p>
        </p:txBody>
      </p:sp>
      <p:sp>
        <p:nvSpPr>
          <p:cNvPr id="16387" name="Rectangle 3"/>
          <p:cNvSpPr>
            <a:spLocks noGrp="1" noChangeArrowheads="1"/>
          </p:cNvSpPr>
          <p:nvPr>
            <p:ph sz="quarter" idx="1"/>
          </p:nvPr>
        </p:nvSpPr>
        <p:spPr>
          <a:xfrm>
            <a:off x="457200" y="1524000"/>
            <a:ext cx="8229600" cy="4602163"/>
          </a:xfrm>
        </p:spPr>
        <p:txBody>
          <a:bodyPr/>
          <a:lstStyle/>
          <a:p>
            <a:pPr>
              <a:lnSpc>
                <a:spcPct val="90000"/>
              </a:lnSpc>
            </a:pPr>
            <a:r>
              <a:rPr lang="en-US" sz="2400" dirty="0"/>
              <a:t>Learn about importance of playing a more active role in keeping track of our own medical information.</a:t>
            </a:r>
          </a:p>
          <a:p>
            <a:pPr>
              <a:lnSpc>
                <a:spcPct val="90000"/>
              </a:lnSpc>
            </a:pPr>
            <a:r>
              <a:rPr lang="en-US" sz="2400" dirty="0"/>
              <a:t>Review and complete workbook referred to as a Personal Health Record.  This includes information about:</a:t>
            </a:r>
            <a:r>
              <a:rPr lang="en-US" sz="2800" dirty="0"/>
              <a:t> </a:t>
            </a:r>
          </a:p>
          <a:p>
            <a:pPr lvl="2">
              <a:lnSpc>
                <a:spcPct val="90000"/>
              </a:lnSpc>
            </a:pPr>
            <a:r>
              <a:rPr lang="en-US" sz="2000" dirty="0"/>
              <a:t>People and settings involved in our healthcare;</a:t>
            </a:r>
          </a:p>
          <a:p>
            <a:pPr lvl="2">
              <a:lnSpc>
                <a:spcPct val="90000"/>
              </a:lnSpc>
            </a:pPr>
            <a:r>
              <a:rPr lang="en-US" sz="2000" dirty="0"/>
              <a:t>Emergency contacts</a:t>
            </a:r>
          </a:p>
          <a:p>
            <a:pPr lvl="2">
              <a:lnSpc>
                <a:spcPct val="90000"/>
              </a:lnSpc>
            </a:pPr>
            <a:r>
              <a:rPr lang="en-US" sz="2000" dirty="0"/>
              <a:t>List of chronic and long-term diagnoses and conditions (psychiatric and medical) </a:t>
            </a:r>
          </a:p>
          <a:p>
            <a:pPr lvl="2">
              <a:lnSpc>
                <a:spcPct val="90000"/>
              </a:lnSpc>
            </a:pPr>
            <a:r>
              <a:rPr lang="en-US" sz="2000" dirty="0"/>
              <a:t>List of medicines (for both psychiatric and medical conditions);</a:t>
            </a:r>
          </a:p>
          <a:p>
            <a:pPr lvl="2">
              <a:lnSpc>
                <a:spcPct val="90000"/>
              </a:lnSpc>
            </a:pPr>
            <a:r>
              <a:rPr lang="en-US" sz="2000" dirty="0"/>
              <a:t>Chart to record  a variety of preventive services and screens that are important for staying healthy and/or catching disease early.  </a:t>
            </a:r>
          </a:p>
          <a:p>
            <a:pPr>
              <a:lnSpc>
                <a:spcPct val="90000"/>
              </a:lnSpc>
            </a:pPr>
            <a:endParaRPr lang="en-US" sz="2800" dirty="0"/>
          </a:p>
        </p:txBody>
      </p:sp>
      <p:sp>
        <p:nvSpPr>
          <p:cNvPr id="16388" name="Rectangle 4"/>
          <p:cNvSpPr>
            <a:spLocks noChangeArrowheads="1"/>
          </p:cNvSpPr>
          <p:nvPr/>
        </p:nvSpPr>
        <p:spPr bwMode="auto">
          <a:xfrm>
            <a:off x="4479925" y="3154363"/>
            <a:ext cx="1841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p>
            <a:pPr algn="ctr" eaLnBrk="1" hangingPunct="1"/>
            <a:endParaRPr lang="en-US">
              <a:latin typeface="Arial" charset="0"/>
            </a:endParaRPr>
          </a:p>
          <a:p>
            <a:pPr algn="ctr"/>
            <a:endParaRPr lang="en-US">
              <a:latin typeface="Arial" charset="0"/>
            </a:endParaRPr>
          </a:p>
        </p:txBody>
      </p:sp>
    </p:spTree>
    <p:extLst>
      <p:ext uri="{BB962C8B-B14F-4D97-AF65-F5344CB8AC3E}">
        <p14:creationId xmlns:p14="http://schemas.microsoft.com/office/powerpoint/2010/main" val="2663442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sz="3200" b="1" dirty="0"/>
              <a:t>Overlapping Methods/Tools</a:t>
            </a:r>
            <a:br>
              <a:rPr lang="en-US" sz="3200" b="1" dirty="0"/>
            </a:br>
            <a:r>
              <a:rPr lang="en-US" sz="3200" b="1" dirty="0"/>
              <a:t>to Develop Self-Management Skills</a:t>
            </a:r>
          </a:p>
        </p:txBody>
      </p:sp>
      <p:sp>
        <p:nvSpPr>
          <p:cNvPr id="17411" name="Rectangle 3"/>
          <p:cNvSpPr>
            <a:spLocks noGrp="1" noChangeArrowheads="1"/>
          </p:cNvSpPr>
          <p:nvPr>
            <p:ph sz="quarter" idx="1"/>
          </p:nvPr>
        </p:nvSpPr>
        <p:spPr/>
        <p:txBody>
          <a:bodyPr/>
          <a:lstStyle/>
          <a:p>
            <a:endParaRPr lang="en-US" dirty="0"/>
          </a:p>
          <a:p>
            <a:r>
              <a:rPr lang="en-US" dirty="0"/>
              <a:t>Goal Setting and Action Planning</a:t>
            </a:r>
          </a:p>
          <a:p>
            <a:pPr>
              <a:buFont typeface="Wingdings" pitchFamily="2" charset="2"/>
              <a:buNone/>
            </a:pPr>
            <a:endParaRPr lang="en-US" dirty="0"/>
          </a:p>
          <a:p>
            <a:pPr>
              <a:buFont typeface="Wingdings" pitchFamily="2" charset="2"/>
              <a:buNone/>
            </a:pPr>
            <a:endParaRPr lang="en-US" dirty="0"/>
          </a:p>
          <a:p>
            <a:pPr>
              <a:buFont typeface="Wingdings" pitchFamily="2" charset="2"/>
              <a:buNone/>
            </a:pPr>
            <a:endParaRPr lang="en-US" dirty="0"/>
          </a:p>
          <a:p>
            <a:r>
              <a:rPr lang="en-US" dirty="0"/>
              <a:t>Problem Solving and Feedback</a:t>
            </a:r>
          </a:p>
          <a:p>
            <a:pPr>
              <a:buFont typeface="Wingdings" pitchFamily="2" charset="2"/>
              <a:buNone/>
            </a:pPr>
            <a:endParaRPr lang="en-US" dirty="0"/>
          </a:p>
        </p:txBody>
      </p:sp>
    </p:spTree>
    <p:extLst>
      <p:ext uri="{BB962C8B-B14F-4D97-AF65-F5344CB8AC3E}">
        <p14:creationId xmlns:p14="http://schemas.microsoft.com/office/powerpoint/2010/main" val="4256525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7"/>
          <p:cNvSpPr txBox="1">
            <a:spLocks noChangeArrowheads="1"/>
          </p:cNvSpPr>
          <p:nvPr/>
        </p:nvSpPr>
        <p:spPr bwMode="auto">
          <a:xfrm>
            <a:off x="282575" y="304800"/>
            <a:ext cx="86328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4400" b="1">
              <a:solidFill>
                <a:srgbClr val="000000"/>
              </a:solidFill>
              <a:latin typeface="Arial" charset="0"/>
            </a:endParaRPr>
          </a:p>
        </p:txBody>
      </p:sp>
      <p:sp>
        <p:nvSpPr>
          <p:cNvPr id="5124" name="TextBox 8"/>
          <p:cNvSpPr txBox="1">
            <a:spLocks noChangeArrowheads="1"/>
          </p:cNvSpPr>
          <p:nvPr/>
        </p:nvSpPr>
        <p:spPr bwMode="auto">
          <a:xfrm>
            <a:off x="219175" y="1600200"/>
            <a:ext cx="8484987" cy="451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nSpc>
                <a:spcPct val="80000"/>
              </a:lnSpc>
              <a:buFont typeface="Wingdings" pitchFamily="2" charset="2"/>
              <a:buNone/>
            </a:pPr>
            <a:r>
              <a:rPr lang="en-US" sz="1600" b="1" dirty="0" smtClean="0"/>
              <a:t>Step 1:   Specify The “WHAT”</a:t>
            </a:r>
          </a:p>
          <a:p>
            <a:pPr>
              <a:lnSpc>
                <a:spcPct val="80000"/>
              </a:lnSpc>
            </a:pPr>
            <a:r>
              <a:rPr lang="en-US" sz="1600" b="1" dirty="0" smtClean="0"/>
              <a:t>I WILL: 	____walk____</a:t>
            </a:r>
          </a:p>
          <a:p>
            <a:pPr>
              <a:lnSpc>
                <a:spcPct val="80000"/>
              </a:lnSpc>
              <a:buFont typeface="Wingdings" pitchFamily="2" charset="2"/>
              <a:buNone/>
            </a:pPr>
            <a:endParaRPr lang="en-US" sz="1600" b="1" dirty="0" smtClean="0"/>
          </a:p>
          <a:p>
            <a:pPr>
              <a:lnSpc>
                <a:spcPct val="80000"/>
              </a:lnSpc>
              <a:buFont typeface="Wingdings" pitchFamily="2" charset="2"/>
              <a:buNone/>
            </a:pPr>
            <a:r>
              <a:rPr lang="en-US" sz="1600" b="1" dirty="0" smtClean="0"/>
              <a:t>Step 2:   Specify the “HOW MUCH/HOW LONG” </a:t>
            </a:r>
          </a:p>
          <a:p>
            <a:pPr>
              <a:lnSpc>
                <a:spcPct val="80000"/>
              </a:lnSpc>
            </a:pPr>
            <a:r>
              <a:rPr lang="en-US" sz="1600" b="1" dirty="0" smtClean="0"/>
              <a:t>I WILL: _____walk_____</a:t>
            </a:r>
            <a:r>
              <a:rPr lang="en-US" sz="1600" b="1" dirty="0"/>
              <a:t> </a:t>
            </a:r>
            <a:r>
              <a:rPr lang="en-US" sz="1600" b="1" dirty="0" smtClean="0"/>
              <a:t>  _____for 15 minutes______</a:t>
            </a:r>
          </a:p>
          <a:p>
            <a:pPr>
              <a:lnSpc>
                <a:spcPct val="80000"/>
              </a:lnSpc>
              <a:buFont typeface="Wingdings" pitchFamily="2" charset="2"/>
              <a:buNone/>
            </a:pPr>
            <a:endParaRPr lang="en-US" sz="1600" b="1" dirty="0" smtClean="0"/>
          </a:p>
          <a:p>
            <a:pPr>
              <a:lnSpc>
                <a:spcPct val="80000"/>
              </a:lnSpc>
              <a:buFont typeface="Wingdings" pitchFamily="2" charset="2"/>
              <a:buNone/>
            </a:pPr>
            <a:r>
              <a:rPr lang="en-US" sz="1600" b="1" dirty="0" smtClean="0"/>
              <a:t>Step 3:   Specify the “WHEN/HOW OFTEN”</a:t>
            </a:r>
          </a:p>
          <a:p>
            <a:pPr>
              <a:lnSpc>
                <a:spcPct val="80000"/>
              </a:lnSpc>
            </a:pPr>
            <a:r>
              <a:rPr lang="en-US" sz="1600" b="1" dirty="0" smtClean="0"/>
              <a:t>I WILL: _____walk_____     ____for 15 minutes _____     ____twice this week_______</a:t>
            </a:r>
          </a:p>
          <a:p>
            <a:pPr>
              <a:lnSpc>
                <a:spcPct val="80000"/>
              </a:lnSpc>
              <a:buFont typeface="Wingdings" pitchFamily="2" charset="2"/>
              <a:buNone/>
            </a:pPr>
            <a:endParaRPr lang="en-US" sz="1600" b="1" dirty="0" smtClean="0"/>
          </a:p>
          <a:p>
            <a:pPr>
              <a:lnSpc>
                <a:spcPct val="80000"/>
              </a:lnSpc>
              <a:buFont typeface="Wingdings" pitchFamily="2" charset="2"/>
              <a:buNone/>
            </a:pPr>
            <a:r>
              <a:rPr lang="en-US" sz="1600" b="1" dirty="0" smtClean="0"/>
              <a:t>SO THE ACTION PLAN IS:  </a:t>
            </a:r>
          </a:p>
          <a:p>
            <a:pPr>
              <a:lnSpc>
                <a:spcPct val="80000"/>
              </a:lnSpc>
            </a:pPr>
            <a:r>
              <a:rPr lang="en-US" sz="1600" b="1" dirty="0" smtClean="0"/>
              <a:t>“I WILL ____walk for 15 minutes twice this week___________  </a:t>
            </a:r>
          </a:p>
          <a:p>
            <a:pPr>
              <a:lnSpc>
                <a:spcPct val="80000"/>
              </a:lnSpc>
              <a:buFont typeface="Wingdings" pitchFamily="2" charset="2"/>
              <a:buNone/>
            </a:pPr>
            <a:endParaRPr lang="en-US" sz="1600" b="1" dirty="0" smtClean="0"/>
          </a:p>
          <a:p>
            <a:pPr>
              <a:lnSpc>
                <a:spcPct val="80000"/>
              </a:lnSpc>
              <a:buFont typeface="Wingdings" pitchFamily="2" charset="2"/>
              <a:buNone/>
            </a:pPr>
            <a:r>
              <a:rPr lang="en-US" sz="1600" b="1" dirty="0" smtClean="0"/>
              <a:t>Make sure its </a:t>
            </a:r>
            <a:r>
              <a:rPr lang="en-US" sz="1600" b="1" u="sng" dirty="0" smtClean="0"/>
              <a:t>do-able</a:t>
            </a:r>
            <a:r>
              <a:rPr lang="en-US" sz="1600" b="1" dirty="0" smtClean="0"/>
              <a:t>:</a:t>
            </a:r>
          </a:p>
          <a:p>
            <a:pPr>
              <a:lnSpc>
                <a:spcPct val="80000"/>
              </a:lnSpc>
            </a:pPr>
            <a:r>
              <a:rPr lang="en-US" sz="1600" b="1" dirty="0" smtClean="0"/>
              <a:t>“I WILL ____walk for 15 minutes twice this week______     Because I CAN !</a:t>
            </a:r>
          </a:p>
          <a:p>
            <a:pPr>
              <a:lnSpc>
                <a:spcPct val="80000"/>
              </a:lnSpc>
              <a:buFont typeface="Wingdings" pitchFamily="2" charset="2"/>
              <a:buNone/>
            </a:pPr>
            <a:endParaRPr lang="en-US" sz="1600" b="1" dirty="0" smtClean="0"/>
          </a:p>
          <a:p>
            <a:pPr>
              <a:lnSpc>
                <a:spcPct val="80000"/>
              </a:lnSpc>
              <a:buFont typeface="Wingdings" pitchFamily="2" charset="2"/>
              <a:buNone/>
            </a:pPr>
            <a:r>
              <a:rPr lang="en-US" sz="1600" b="1" dirty="0" smtClean="0"/>
              <a:t>Make sure its </a:t>
            </a:r>
            <a:r>
              <a:rPr lang="en-US" sz="1600" b="1" u="sng" dirty="0" smtClean="0"/>
              <a:t>something you want to do</a:t>
            </a:r>
            <a:r>
              <a:rPr lang="en-US" sz="1600" b="1" dirty="0" smtClean="0"/>
              <a:t>:</a:t>
            </a:r>
          </a:p>
          <a:p>
            <a:pPr>
              <a:lnSpc>
                <a:spcPct val="80000"/>
              </a:lnSpc>
            </a:pPr>
            <a:r>
              <a:rPr lang="en-US" sz="1600" b="1" dirty="0" smtClean="0"/>
              <a:t>“I WILL ____ walk for 15 minutes twice this week______</a:t>
            </a:r>
            <a:r>
              <a:rPr lang="en-US" sz="1600" b="1" dirty="0"/>
              <a:t> </a:t>
            </a:r>
            <a:r>
              <a:rPr lang="en-US" sz="1600" b="1" dirty="0" smtClean="0"/>
              <a:t>     Because I WANT TO !</a:t>
            </a:r>
          </a:p>
          <a:p>
            <a:pPr>
              <a:lnSpc>
                <a:spcPct val="80000"/>
              </a:lnSpc>
              <a:buNone/>
            </a:pPr>
            <a:endParaRPr lang="en-US" sz="1800" b="1" dirty="0"/>
          </a:p>
        </p:txBody>
      </p:sp>
      <p:sp>
        <p:nvSpPr>
          <p:cNvPr id="5126" name="TextBox 7"/>
          <p:cNvSpPr txBox="1">
            <a:spLocks noChangeArrowheads="1"/>
          </p:cNvSpPr>
          <p:nvPr/>
        </p:nvSpPr>
        <p:spPr bwMode="auto">
          <a:xfrm>
            <a:off x="42069" y="166326"/>
            <a:ext cx="88392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endParaRPr lang="en-US" b="1" u="sng" dirty="0" smtClean="0"/>
          </a:p>
          <a:p>
            <a:pPr algn="ctr" eaLnBrk="1" hangingPunct="1">
              <a:spcBef>
                <a:spcPct val="0"/>
              </a:spcBef>
              <a:buNone/>
            </a:pPr>
            <a:endParaRPr lang="en-US" sz="2400" b="1" u="sng" dirty="0" smtClean="0"/>
          </a:p>
          <a:p>
            <a:pPr algn="ctr" eaLnBrk="1" hangingPunct="1">
              <a:spcBef>
                <a:spcPct val="0"/>
              </a:spcBef>
              <a:buNone/>
            </a:pPr>
            <a:r>
              <a:rPr lang="en-US" sz="2400" b="1" u="sng" dirty="0" smtClean="0"/>
              <a:t>Setting Good Action Plans: Its All About the Details</a:t>
            </a:r>
          </a:p>
          <a:p>
            <a:pPr algn="ctr" eaLnBrk="1" hangingPunct="1">
              <a:spcBef>
                <a:spcPct val="0"/>
              </a:spcBef>
              <a:buNone/>
            </a:pPr>
            <a:r>
              <a:rPr lang="en-US" sz="3600" b="1" dirty="0" smtClean="0"/>
              <a:t/>
            </a:r>
            <a:br>
              <a:rPr lang="en-US" sz="3600" b="1" dirty="0" smtClean="0"/>
            </a:br>
            <a:endParaRPr lang="en-US" sz="3600" dirty="0" smtClean="0"/>
          </a:p>
          <a:p>
            <a:pPr algn="ctr" eaLnBrk="1" hangingPunct="1">
              <a:spcBef>
                <a:spcPct val="0"/>
              </a:spcBef>
              <a:buFontTx/>
              <a:buNone/>
            </a:pPr>
            <a:endParaRPr lang="en-US" altLang="en-US" sz="3600" b="1" dirty="0">
              <a:solidFill>
                <a:srgbClr val="FF0000"/>
              </a:solidFill>
              <a:latin typeface="Arial" charset="0"/>
            </a:endParaRPr>
          </a:p>
        </p:txBody>
      </p:sp>
    </p:spTree>
    <p:extLst>
      <p:ext uri="{BB962C8B-B14F-4D97-AF65-F5344CB8AC3E}">
        <p14:creationId xmlns:p14="http://schemas.microsoft.com/office/powerpoint/2010/main" val="2340798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sz="3200" b="1" dirty="0"/>
              <a:t>THREE STEPS OF PROBLEM SOLVING</a:t>
            </a:r>
          </a:p>
        </p:txBody>
      </p:sp>
      <p:sp>
        <p:nvSpPr>
          <p:cNvPr id="22531" name="Rectangle 3"/>
          <p:cNvSpPr>
            <a:spLocks noGrp="1" noChangeArrowheads="1"/>
          </p:cNvSpPr>
          <p:nvPr>
            <p:ph sz="quarter" idx="1"/>
          </p:nvPr>
        </p:nvSpPr>
        <p:spPr/>
        <p:txBody>
          <a:bodyPr/>
          <a:lstStyle/>
          <a:p>
            <a:pPr>
              <a:lnSpc>
                <a:spcPct val="90000"/>
              </a:lnSpc>
            </a:pPr>
            <a:r>
              <a:rPr lang="en-US" b="1" dirty="0"/>
              <a:t>STEP 1: 		</a:t>
            </a:r>
          </a:p>
          <a:p>
            <a:pPr lvl="1">
              <a:lnSpc>
                <a:spcPct val="90000"/>
              </a:lnSpc>
            </a:pPr>
            <a:r>
              <a:rPr lang="en-US" b="1" dirty="0"/>
              <a:t>Identify The Problem</a:t>
            </a:r>
          </a:p>
          <a:p>
            <a:pPr>
              <a:lnSpc>
                <a:spcPct val="90000"/>
              </a:lnSpc>
            </a:pPr>
            <a:endParaRPr lang="en-US" b="1" dirty="0"/>
          </a:p>
          <a:p>
            <a:pPr>
              <a:lnSpc>
                <a:spcPct val="90000"/>
              </a:lnSpc>
            </a:pPr>
            <a:r>
              <a:rPr lang="en-US" b="1" dirty="0"/>
              <a:t>STEP 2:		</a:t>
            </a:r>
          </a:p>
          <a:p>
            <a:pPr lvl="1">
              <a:lnSpc>
                <a:spcPct val="90000"/>
              </a:lnSpc>
            </a:pPr>
            <a:r>
              <a:rPr lang="en-US" b="1" dirty="0"/>
              <a:t>Brainstorm Possible Solutions</a:t>
            </a:r>
          </a:p>
          <a:p>
            <a:pPr>
              <a:lnSpc>
                <a:spcPct val="90000"/>
              </a:lnSpc>
            </a:pPr>
            <a:endParaRPr lang="en-US" b="1" dirty="0"/>
          </a:p>
          <a:p>
            <a:pPr>
              <a:lnSpc>
                <a:spcPct val="90000"/>
              </a:lnSpc>
            </a:pPr>
            <a:r>
              <a:rPr lang="en-US" b="1" dirty="0"/>
              <a:t>STEP 3:		</a:t>
            </a:r>
          </a:p>
          <a:p>
            <a:pPr lvl="1">
              <a:lnSpc>
                <a:spcPct val="90000"/>
              </a:lnSpc>
            </a:pPr>
            <a:r>
              <a:rPr lang="en-US" b="1" dirty="0"/>
              <a:t>Select One Idea To Try</a:t>
            </a:r>
            <a:r>
              <a:rPr lang="en-US" dirty="0"/>
              <a:t> </a:t>
            </a:r>
          </a:p>
        </p:txBody>
      </p:sp>
    </p:spTree>
    <p:extLst>
      <p:ext uri="{BB962C8B-B14F-4D97-AF65-F5344CB8AC3E}">
        <p14:creationId xmlns:p14="http://schemas.microsoft.com/office/powerpoint/2010/main" val="2985980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Initial NIMH-Funded </a:t>
            </a:r>
            <a:br>
              <a:rPr lang="en-US" dirty="0" smtClean="0"/>
            </a:br>
            <a:r>
              <a:rPr lang="en-US" dirty="0" smtClean="0"/>
              <a:t>Pilot Trial of Living Well </a:t>
            </a:r>
            <a:endParaRPr lang="en-US" dirty="0"/>
          </a:p>
        </p:txBody>
      </p:sp>
      <p:sp>
        <p:nvSpPr>
          <p:cNvPr id="3" name="Content Placeholder 2"/>
          <p:cNvSpPr>
            <a:spLocks noGrp="1"/>
          </p:cNvSpPr>
          <p:nvPr>
            <p:ph sz="quarter" idx="1"/>
          </p:nvPr>
        </p:nvSpPr>
        <p:spPr/>
        <p:txBody>
          <a:bodyPr/>
          <a:lstStyle/>
          <a:p>
            <a:pPr marL="0" indent="0">
              <a:buNone/>
            </a:pPr>
            <a:endParaRPr lang="en-US" sz="3200" b="1" dirty="0" smtClean="0"/>
          </a:p>
          <a:p>
            <a:pPr marL="0" indent="0">
              <a:buNone/>
            </a:pPr>
            <a:endParaRPr lang="en-US" sz="3200" b="1" dirty="0"/>
          </a:p>
          <a:p>
            <a:pPr marL="0" indent="0">
              <a:buNone/>
            </a:pPr>
            <a:r>
              <a:rPr lang="en-US" sz="3200" b="1" dirty="0" smtClean="0"/>
              <a:t>Goldberg</a:t>
            </a:r>
            <a:r>
              <a:rPr lang="en-US" sz="3200" b="1" dirty="0"/>
              <a:t>, R., et al.  (2013). Living Well:  An intervention to improve self-management of medical illness for individuals with serious </a:t>
            </a:r>
            <a:r>
              <a:rPr lang="en-US" sz="3200" b="1" dirty="0" smtClean="0"/>
              <a:t>mental </a:t>
            </a:r>
            <a:r>
              <a:rPr lang="en-US" sz="3200" b="1" dirty="0"/>
              <a:t>illness.  </a:t>
            </a:r>
            <a:r>
              <a:rPr lang="en-US" sz="3200" b="1" i="1" u="sng" dirty="0"/>
              <a:t>Psychiatric Services </a:t>
            </a:r>
            <a:r>
              <a:rPr lang="en-US" sz="3200" b="1" dirty="0"/>
              <a:t>64(1): 51-57.</a:t>
            </a:r>
          </a:p>
          <a:p>
            <a:endParaRPr lang="en-US" dirty="0"/>
          </a:p>
        </p:txBody>
      </p:sp>
    </p:spTree>
    <p:extLst>
      <p:ext uri="{BB962C8B-B14F-4D97-AF65-F5344CB8AC3E}">
        <p14:creationId xmlns:p14="http://schemas.microsoft.com/office/powerpoint/2010/main" val="397145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algn="l" eaLnBrk="1" hangingPunct="1"/>
            <a:r>
              <a:rPr lang="en-US" sz="2800" b="1" dirty="0" smtClean="0"/>
              <a:t>   Baseline Descriptors                          Intervention </a:t>
            </a:r>
            <a:br>
              <a:rPr lang="en-US" sz="2800" b="1" dirty="0" smtClean="0"/>
            </a:br>
            <a:r>
              <a:rPr lang="en-US" sz="2800" b="1" dirty="0" smtClean="0"/>
              <a:t>   Full Sample (N=63)                            Details (n=31) </a:t>
            </a:r>
            <a:r>
              <a:rPr lang="en-US" sz="4000" b="1" dirty="0" smtClean="0"/>
              <a:t>               </a:t>
            </a:r>
          </a:p>
        </p:txBody>
      </p:sp>
      <p:graphicFrame>
        <p:nvGraphicFramePr>
          <p:cNvPr id="9268" name="Group 52"/>
          <p:cNvGraphicFramePr>
            <a:graphicFrameLocks noGrp="1"/>
          </p:cNvGraphicFramePr>
          <p:nvPr>
            <p:ph sz="quarter" idx="1"/>
            <p:extLst>
              <p:ext uri="{D42A27DB-BD31-4B8C-83A1-F6EECF244321}">
                <p14:modId xmlns:p14="http://schemas.microsoft.com/office/powerpoint/2010/main" val="60995920"/>
              </p:ext>
            </p:extLst>
          </p:nvPr>
        </p:nvGraphicFramePr>
        <p:xfrm>
          <a:off x="304800" y="1600200"/>
          <a:ext cx="4038600" cy="4352915"/>
        </p:xfrm>
        <a:graphic>
          <a:graphicData uri="http://schemas.openxmlformats.org/drawingml/2006/table">
            <a:tbl>
              <a:tblPr/>
              <a:tblGrid>
                <a:gridCol w="2743200"/>
                <a:gridCol w="1295400"/>
              </a:tblGrid>
              <a:tr h="5180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Gender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48 % Male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4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Age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49.5 yr (9.1)</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47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Diagnosis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96 %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a:t>
                      </a:r>
                      <a:r>
                        <a:rPr kumimoji="0" lang="en-US" sz="1200" b="1" i="0" u="none" strike="noStrike" cap="none" normalizeH="0" baseline="0" smtClean="0">
                          <a:ln>
                            <a:noFill/>
                          </a:ln>
                          <a:solidFill>
                            <a:schemeClr val="tx1"/>
                          </a:solidFill>
                          <a:effectLst/>
                          <a:latin typeface="Arial" charset="0"/>
                        </a:rPr>
                        <a:t>295-Spectrum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0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Current Alcohol Use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Current Illicit Drug Use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Current Smoking/Tobacco Use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25%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7%</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72%</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5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Usual Source of Medical Care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&gt; One ER visit in last 6 moths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97%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29%</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5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Diabetes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Arthritis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Respiratory Ailment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CVD</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49%</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43%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40%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27%</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69" name="Group 53"/>
          <p:cNvGraphicFramePr>
            <a:graphicFrameLocks noGrp="1"/>
          </p:cNvGraphicFramePr>
          <p:nvPr>
            <p:ph sz="quarter" idx="2"/>
            <p:extLst>
              <p:ext uri="{D42A27DB-BD31-4B8C-83A1-F6EECF244321}">
                <p14:modId xmlns:p14="http://schemas.microsoft.com/office/powerpoint/2010/main" val="3707358079"/>
              </p:ext>
            </p:extLst>
          </p:nvPr>
        </p:nvGraphicFramePr>
        <p:xfrm>
          <a:off x="4845050" y="1589088"/>
          <a:ext cx="3886200" cy="4123825"/>
        </p:xfrm>
        <a:graphic>
          <a:graphicData uri="http://schemas.openxmlformats.org/drawingml/2006/table">
            <a:tbl>
              <a:tblPr/>
              <a:tblGrid>
                <a:gridCol w="2126411"/>
                <a:gridCol w="1759789"/>
              </a:tblGrid>
              <a:tr h="5333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of Group Cohorts</a:t>
                      </a:r>
                    </a:p>
                  </a:txBody>
                  <a:tcPr marL="87989" marR="87989"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6</a:t>
                      </a:r>
                    </a:p>
                  </a:txBody>
                  <a:tcPr marL="87989" marR="87989"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1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of Sites</a:t>
                      </a:r>
                    </a:p>
                  </a:txBody>
                  <a:tcPr marL="87989" marR="87989"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     4</a:t>
                      </a:r>
                    </a:p>
                  </a:txBody>
                  <a:tcPr marL="87989" marR="87989"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1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 who attended at least 1 group session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(“SHOW-ERs”)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txBody>
                  <a:tcPr marL="87989" marR="87989"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78 %</a:t>
                      </a:r>
                    </a:p>
                  </a:txBody>
                  <a:tcPr marL="87989" marR="87989"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41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who attended at least 5 group sessions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(“ENGAGERS”)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txBody>
                  <a:tcPr marL="87989" marR="87989"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59%</a:t>
                      </a:r>
                    </a:p>
                  </a:txBody>
                  <a:tcPr marL="87989" marR="87989"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Details re: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“ENGAGERS” </a:t>
                      </a:r>
                    </a:p>
                  </a:txBody>
                  <a:tcPr marL="87989" marR="87989"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Range:  5 - 15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Mean:  10.60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Median = 10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Mode = 12</a:t>
                      </a:r>
                    </a:p>
                  </a:txBody>
                  <a:tcPr marL="87989" marR="87989"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80623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sz="2800" b="1" u="sng" dirty="0" smtClean="0"/>
              <a:t>Summary of Significant Intervention Advantages</a:t>
            </a:r>
          </a:p>
        </p:txBody>
      </p:sp>
      <p:graphicFrame>
        <p:nvGraphicFramePr>
          <p:cNvPr id="3123" name="Group 51"/>
          <p:cNvGraphicFramePr>
            <a:graphicFrameLocks noGrp="1"/>
          </p:cNvGraphicFramePr>
          <p:nvPr>
            <p:ph type="tbl" idx="1"/>
            <p:extLst>
              <p:ext uri="{D42A27DB-BD31-4B8C-83A1-F6EECF244321}">
                <p14:modId xmlns:p14="http://schemas.microsoft.com/office/powerpoint/2010/main" val="3266409836"/>
              </p:ext>
            </p:extLst>
          </p:nvPr>
        </p:nvGraphicFramePr>
        <p:xfrm>
          <a:off x="457200" y="1461575"/>
          <a:ext cx="8229600" cy="3909370"/>
        </p:xfrm>
        <a:graphic>
          <a:graphicData uri="http://schemas.openxmlformats.org/drawingml/2006/table">
            <a:tbl>
              <a:tblPr/>
              <a:tblGrid>
                <a:gridCol w="3352800"/>
                <a:gridCol w="1752600"/>
                <a:gridCol w="3124200"/>
              </a:tblGrid>
              <a:tr h="2663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Variable/Construct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POST-TX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rPr>
                        <a:t>         Follow-UP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1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N=63 (n=31 in Intervention group)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p-value / (ES)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(ES )        (significance)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22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Self-Efficacy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General Self-Management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0.019      (0.65)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0.027      (0.60)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(0.50)        (ns)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(0.43)        (ns)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6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Patient Activation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Approach to Health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0.042      (0.55)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0.025      (0.61)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(0.33)        (ns)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(0.34)        (ns)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7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General Health Functioning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0.017      (0.68)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(-0.01)       (ns)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7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   Physical Health Component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0.041      (0.55)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(0.31)        (ns)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7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   Mental Health Component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0.022      (0.66)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(0.32)        (ns)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87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Internal HLOC (at 6-mo FU)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a:t>
                      </a:r>
                      <a:r>
                        <a:rPr kumimoji="0" lang="en-US" sz="1600" b="0" i="0" u="none" strike="noStrike" cap="none" normalizeH="0" baseline="0" dirty="0" err="1" smtClean="0">
                          <a:ln>
                            <a:noFill/>
                          </a:ln>
                          <a:solidFill>
                            <a:schemeClr val="tx1"/>
                          </a:solidFill>
                          <a:effectLst/>
                          <a:latin typeface="Arial" charset="0"/>
                        </a:rPr>
                        <a:t>n.s</a:t>
                      </a:r>
                      <a:r>
                        <a:rPr kumimoji="0" lang="en-US" sz="1600" b="0" i="0" u="none" strike="noStrike" cap="none" normalizeH="0" baseline="0" dirty="0" smtClean="0">
                          <a:ln>
                            <a:noFill/>
                          </a:ln>
                          <a:solidFill>
                            <a:schemeClr val="tx1"/>
                          </a:solidFill>
                          <a:effectLst/>
                          <a:latin typeface="Arial" charset="0"/>
                        </a:rPr>
                        <a:t>.         (0.29)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 (0.66)        (significant)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9" name="Text Box 41"/>
          <p:cNvSpPr txBox="1">
            <a:spLocks noChangeArrowheads="1"/>
          </p:cNvSpPr>
          <p:nvPr/>
        </p:nvSpPr>
        <p:spPr bwMode="auto">
          <a:xfrm>
            <a:off x="304800" y="5334000"/>
            <a:ext cx="8382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Although not statistically significant, intervention advantages were observed for Recovery Orientation (effect size=0.42) and Internal Health Locus of Control (effect size=0.29)—ALL POST-TX</a:t>
            </a:r>
          </a:p>
        </p:txBody>
      </p:sp>
      <p:sp>
        <p:nvSpPr>
          <p:cNvPr id="7210" name="Text Box 42"/>
          <p:cNvSpPr txBox="1">
            <a:spLocks noChangeArrowheads="1"/>
          </p:cNvSpPr>
          <p:nvPr/>
        </p:nvSpPr>
        <p:spPr bwMode="auto">
          <a:xfrm>
            <a:off x="457200" y="5867400"/>
            <a:ext cx="80010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Detail regarding ER use: Although rate of ER use went up slightly among those in the control group (from 27% at baseline to </a:t>
            </a:r>
            <a:r>
              <a:rPr lang="en-US" sz="1400" dirty="0" smtClean="0"/>
              <a:t>28% </a:t>
            </a:r>
            <a:r>
              <a:rPr lang="en-US" sz="1400" dirty="0"/>
              <a:t>at f/u), it decreased from 31% to </a:t>
            </a:r>
            <a:r>
              <a:rPr lang="en-US" sz="1400" dirty="0" smtClean="0"/>
              <a:t>11% </a:t>
            </a:r>
            <a:r>
              <a:rPr lang="en-US" sz="1400" dirty="0"/>
              <a:t>among those in the intervention group</a:t>
            </a:r>
          </a:p>
        </p:txBody>
      </p:sp>
    </p:spTree>
    <p:extLst>
      <p:ext uri="{BB962C8B-B14F-4D97-AF65-F5344CB8AC3E}">
        <p14:creationId xmlns:p14="http://schemas.microsoft.com/office/powerpoint/2010/main" val="3721178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52400"/>
            <a:ext cx="8229600" cy="1676400"/>
          </a:xfrm>
        </p:spPr>
        <p:txBody>
          <a:bodyPr>
            <a:noAutofit/>
          </a:bodyPr>
          <a:lstStyle/>
          <a:p>
            <a:r>
              <a:rPr lang="en-US" altLang="en-US" sz="2400" b="1" dirty="0" smtClean="0"/>
              <a:t>VA HSR&amp;D MERIT: A Hybrid Effectiveness-Implementation Trial of a Wellness Self-Management Program </a:t>
            </a:r>
            <a:r>
              <a:rPr lang="en-US" altLang="en-US" sz="2400" dirty="0" smtClean="0"/>
              <a:t/>
            </a:r>
            <a:br>
              <a:rPr lang="en-US" altLang="en-US" sz="2400" dirty="0" smtClean="0"/>
            </a:br>
            <a:endParaRPr lang="en-US" altLang="en-US" sz="2400" dirty="0" smtClean="0"/>
          </a:p>
        </p:txBody>
      </p:sp>
      <p:sp>
        <p:nvSpPr>
          <p:cNvPr id="9219" name="Content Placeholder 2"/>
          <p:cNvSpPr>
            <a:spLocks noGrp="1"/>
          </p:cNvSpPr>
          <p:nvPr>
            <p:ph sz="quarter" idx="1"/>
          </p:nvPr>
        </p:nvSpPr>
        <p:spPr>
          <a:xfrm>
            <a:off x="457200" y="1905000"/>
            <a:ext cx="8229600" cy="4495800"/>
          </a:xfrm>
        </p:spPr>
        <p:txBody>
          <a:bodyPr/>
          <a:lstStyle/>
          <a:p>
            <a:r>
              <a:rPr lang="en-US" altLang="en-US" sz="2400" b="1" u="sng" dirty="0" smtClean="0"/>
              <a:t>AIM 1</a:t>
            </a:r>
            <a:r>
              <a:rPr lang="en-US" altLang="en-US" sz="2400" dirty="0" smtClean="0"/>
              <a:t>:</a:t>
            </a:r>
          </a:p>
          <a:p>
            <a:pPr lvl="1"/>
            <a:r>
              <a:rPr lang="en-US" altLang="en-US" sz="2000" dirty="0" smtClean="0"/>
              <a:t>Complete a randomized controlled effectiveness trial of our </a:t>
            </a:r>
            <a:r>
              <a:rPr lang="en-US" altLang="en-US" sz="2000" b="1" i="1" dirty="0" smtClean="0"/>
              <a:t>Living Well</a:t>
            </a:r>
            <a:r>
              <a:rPr lang="en-US" altLang="en-US" sz="2000" dirty="0" smtClean="0"/>
              <a:t> intervention with 234 Veterans with SMI and at least one co-occurring chronic medical condition and evaluate the intervention’s effects of functional and service related outcomes. </a:t>
            </a:r>
          </a:p>
          <a:p>
            <a:pPr marL="457200" lvl="1" indent="0">
              <a:buNone/>
            </a:pPr>
            <a:endParaRPr lang="en-US" altLang="en-US" sz="2000" dirty="0" smtClean="0"/>
          </a:p>
          <a:p>
            <a:pPr lvl="3"/>
            <a:r>
              <a:rPr lang="en-US" altLang="en-US" sz="1600" dirty="0" smtClean="0"/>
              <a:t>Those randomized to the </a:t>
            </a:r>
            <a:r>
              <a:rPr lang="en-US" altLang="en-US" sz="1600" b="1" i="1" dirty="0" smtClean="0"/>
              <a:t>Living Well</a:t>
            </a:r>
            <a:r>
              <a:rPr lang="en-US" altLang="en-US" sz="1600" dirty="0" smtClean="0"/>
              <a:t> intervention will, in comparison to those randomized to control condition, demonstrate improved general health functioning including physical and emotional functioning as well as reduced rates of medical emergency room visits for management of a chronic medical condition</a:t>
            </a:r>
          </a:p>
          <a:p>
            <a:pPr lvl="3"/>
            <a:endParaRPr lang="en-US" altLang="en-US" sz="1600" dirty="0" smtClean="0"/>
          </a:p>
          <a:p>
            <a:pPr lvl="3"/>
            <a:r>
              <a:rPr lang="en-US" altLang="en-US" sz="1600" dirty="0" smtClean="0"/>
              <a:t>We will also evaluate intervention effects on more proximal attitudinal and behavioral outcomes and assess how these factors mediate improvement in the functional and services related outcomes. </a:t>
            </a:r>
          </a:p>
          <a:p>
            <a:pPr lvl="3"/>
            <a:endParaRPr lang="en-US" altLang="en-US" sz="1600" dirty="0" smtClean="0"/>
          </a:p>
        </p:txBody>
      </p:sp>
    </p:spTree>
    <p:extLst>
      <p:ext uri="{BB962C8B-B14F-4D97-AF65-F5344CB8AC3E}">
        <p14:creationId xmlns:p14="http://schemas.microsoft.com/office/powerpoint/2010/main" val="3768290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
            <a:ext cx="8229600" cy="1477962"/>
          </a:xfrm>
        </p:spPr>
        <p:txBody>
          <a:bodyPr>
            <a:normAutofit/>
          </a:bodyPr>
          <a:lstStyle/>
          <a:p>
            <a:r>
              <a:rPr lang="en-US" altLang="en-US" sz="2400" b="1" dirty="0" smtClean="0"/>
              <a:t>VA HSR&amp;D MERIT: A Hybrid Effectiveness-Implementation Trial of a Wellness Self-Management Program</a:t>
            </a:r>
          </a:p>
        </p:txBody>
      </p:sp>
      <p:sp>
        <p:nvSpPr>
          <p:cNvPr id="3" name="Content Placeholder 2"/>
          <p:cNvSpPr>
            <a:spLocks noGrp="1"/>
          </p:cNvSpPr>
          <p:nvPr>
            <p:ph sz="quarter" idx="1"/>
          </p:nvPr>
        </p:nvSpPr>
        <p:spPr>
          <a:xfrm>
            <a:off x="457200" y="1905000"/>
            <a:ext cx="8229600" cy="4495800"/>
          </a:xfrm>
        </p:spPr>
        <p:txBody>
          <a:bodyPr>
            <a:normAutofit lnSpcReduction="10000"/>
          </a:bodyPr>
          <a:lstStyle/>
          <a:p>
            <a:pPr>
              <a:defRPr/>
            </a:pPr>
            <a:r>
              <a:rPr lang="en-US" sz="2400" b="1" u="sng" dirty="0" smtClean="0"/>
              <a:t>AIM 2</a:t>
            </a:r>
            <a:r>
              <a:rPr lang="en-US" sz="2400" dirty="0" smtClean="0"/>
              <a:t>:</a:t>
            </a:r>
          </a:p>
          <a:p>
            <a:pPr lvl="1">
              <a:defRPr/>
            </a:pPr>
            <a:r>
              <a:rPr lang="en-US" sz="2000" dirty="0" smtClean="0"/>
              <a:t>Complete </a:t>
            </a:r>
            <a:r>
              <a:rPr lang="en-US" sz="2000" dirty="0"/>
              <a:t>a well specified process evaluation based on the RE-AIM evaluation framework to better understand contextual factors that can improve the </a:t>
            </a:r>
            <a:r>
              <a:rPr lang="en-US" sz="2000" b="1" i="1" u="sng" dirty="0"/>
              <a:t>R</a:t>
            </a:r>
            <a:r>
              <a:rPr lang="en-US" sz="2000" dirty="0"/>
              <a:t>each, </a:t>
            </a:r>
            <a:r>
              <a:rPr lang="en-US" sz="2000" b="1" i="1" u="sng" dirty="0"/>
              <a:t>E</a:t>
            </a:r>
            <a:r>
              <a:rPr lang="en-US" sz="2000" dirty="0"/>
              <a:t>ffectiveness, </a:t>
            </a:r>
            <a:r>
              <a:rPr lang="en-US" sz="2000" b="1" i="1" u="sng" dirty="0"/>
              <a:t>A</a:t>
            </a:r>
            <a:r>
              <a:rPr lang="en-US" sz="2000" dirty="0"/>
              <a:t>doption, </a:t>
            </a:r>
            <a:r>
              <a:rPr lang="en-US" sz="2000" b="1" i="1" u="sng" dirty="0"/>
              <a:t>I</a:t>
            </a:r>
            <a:r>
              <a:rPr lang="en-US" sz="2000" dirty="0"/>
              <a:t>mplementation and </a:t>
            </a:r>
            <a:r>
              <a:rPr lang="en-US" sz="2000" b="1" i="1" u="sng" dirty="0"/>
              <a:t>M</a:t>
            </a:r>
            <a:r>
              <a:rPr lang="en-US" sz="2000" dirty="0"/>
              <a:t>aintenance which together determine the potential public health impact of the </a:t>
            </a:r>
            <a:r>
              <a:rPr lang="en-US" sz="2000" b="1" i="1" dirty="0"/>
              <a:t>Living Well</a:t>
            </a:r>
            <a:r>
              <a:rPr lang="en-US" sz="2000" dirty="0"/>
              <a:t> intervention. </a:t>
            </a:r>
            <a:r>
              <a:rPr lang="en-US" sz="2000" dirty="0" smtClean="0"/>
              <a:t>  The Consolidated Framework for Implementation Research (CFIR) will also be used to  inform scope and focus of the process evaluation </a:t>
            </a:r>
          </a:p>
          <a:p>
            <a:pPr lvl="1">
              <a:defRPr/>
            </a:pPr>
            <a:endParaRPr lang="en-US" sz="2000" dirty="0"/>
          </a:p>
          <a:p>
            <a:pPr>
              <a:defRPr/>
            </a:pPr>
            <a:r>
              <a:rPr lang="en-US" sz="2400" b="1" dirty="0"/>
              <a:t>Methods:   </a:t>
            </a:r>
            <a:endParaRPr lang="en-US" sz="2400" dirty="0"/>
          </a:p>
          <a:p>
            <a:pPr marL="0" indent="0">
              <a:buFontTx/>
              <a:buNone/>
              <a:defRPr/>
            </a:pPr>
            <a:endParaRPr lang="en-US" sz="2000" dirty="0"/>
          </a:p>
          <a:p>
            <a:pPr>
              <a:defRPr/>
            </a:pPr>
            <a:r>
              <a:rPr lang="en-US" sz="2000" dirty="0"/>
              <a:t>A mix of temporally overlapping quantitative and qualitative methods will be used to maximize integration and synthesis of data streams across the two aims to optimize knowledge accrual. </a:t>
            </a:r>
          </a:p>
          <a:p>
            <a:pPr marL="457200" lvl="1" indent="0">
              <a:buFontTx/>
              <a:buNone/>
              <a:defRPr/>
            </a:pPr>
            <a:endParaRPr lang="en-US" sz="2400" dirty="0"/>
          </a:p>
        </p:txBody>
      </p:sp>
    </p:spTree>
    <p:extLst>
      <p:ext uri="{BB962C8B-B14F-4D97-AF65-F5344CB8AC3E}">
        <p14:creationId xmlns:p14="http://schemas.microsoft.com/office/powerpoint/2010/main" val="4149946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200" b="1" dirty="0"/>
              <a:t>Integration of Mental and Physical Health</a:t>
            </a:r>
          </a:p>
        </p:txBody>
      </p:sp>
      <p:sp>
        <p:nvSpPr>
          <p:cNvPr id="4099" name="Oval 3"/>
          <p:cNvSpPr>
            <a:spLocks noChangeArrowheads="1"/>
          </p:cNvSpPr>
          <p:nvPr/>
        </p:nvSpPr>
        <p:spPr bwMode="auto">
          <a:xfrm>
            <a:off x="2819400" y="1676400"/>
            <a:ext cx="2209800" cy="2286000"/>
          </a:xfrm>
          <a:prstGeom prst="ellipse">
            <a:avLst/>
          </a:prstGeom>
          <a:solidFill>
            <a:srgbClr val="3366FF">
              <a:alpha val="49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Oval 4"/>
          <p:cNvSpPr>
            <a:spLocks noChangeArrowheads="1"/>
          </p:cNvSpPr>
          <p:nvPr/>
        </p:nvSpPr>
        <p:spPr bwMode="auto">
          <a:xfrm>
            <a:off x="4419600" y="1676400"/>
            <a:ext cx="2209800" cy="2286000"/>
          </a:xfrm>
          <a:prstGeom prst="ellipse">
            <a:avLst/>
          </a:prstGeom>
          <a:solidFill>
            <a:srgbClr val="FF0000">
              <a:alpha val="490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utoShape 5"/>
          <p:cNvSpPr>
            <a:spLocks noChangeArrowheads="1"/>
          </p:cNvSpPr>
          <p:nvPr/>
        </p:nvSpPr>
        <p:spPr bwMode="auto">
          <a:xfrm>
            <a:off x="3657600" y="4114800"/>
            <a:ext cx="2057400" cy="914400"/>
          </a:xfrm>
          <a:prstGeom prst="downArrow">
            <a:avLst>
              <a:gd name="adj1" fmla="val 50000"/>
              <a:gd name="adj2" fmla="val 25000"/>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4102" name="Text Box 6"/>
          <p:cNvSpPr txBox="1">
            <a:spLocks noChangeArrowheads="1"/>
          </p:cNvSpPr>
          <p:nvPr/>
        </p:nvSpPr>
        <p:spPr bwMode="auto">
          <a:xfrm>
            <a:off x="2498725" y="5334000"/>
            <a:ext cx="4283075" cy="92551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dirty="0">
                <a:latin typeface="Arial" charset="0"/>
              </a:rPr>
              <a:t>Impairment</a:t>
            </a:r>
          </a:p>
          <a:p>
            <a:pPr algn="ctr" eaLnBrk="1" hangingPunct="1"/>
            <a:r>
              <a:rPr lang="en-US" dirty="0">
                <a:latin typeface="Arial" charset="0"/>
              </a:rPr>
              <a:t>Disability</a:t>
            </a:r>
          </a:p>
          <a:p>
            <a:pPr algn="ctr" eaLnBrk="1" hangingPunct="1"/>
            <a:r>
              <a:rPr lang="en-US" dirty="0">
                <a:latin typeface="Arial" charset="0"/>
              </a:rPr>
              <a:t>Quality of Life</a:t>
            </a:r>
          </a:p>
        </p:txBody>
      </p:sp>
      <p:sp>
        <p:nvSpPr>
          <p:cNvPr id="4103" name="Text Box 7"/>
          <p:cNvSpPr txBox="1">
            <a:spLocks noChangeArrowheads="1"/>
          </p:cNvSpPr>
          <p:nvPr/>
        </p:nvSpPr>
        <p:spPr bwMode="auto">
          <a:xfrm>
            <a:off x="3092450" y="2514600"/>
            <a:ext cx="1098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atin typeface="Arial" charset="0"/>
              </a:rPr>
              <a:t>Mental</a:t>
            </a:r>
          </a:p>
          <a:p>
            <a:pPr algn="ctr" eaLnBrk="1" hangingPunct="1"/>
            <a:r>
              <a:rPr lang="en-US">
                <a:latin typeface="Arial" charset="0"/>
              </a:rPr>
              <a:t>Illness</a:t>
            </a:r>
          </a:p>
        </p:txBody>
      </p:sp>
      <p:sp>
        <p:nvSpPr>
          <p:cNvPr id="4104" name="Text Box 8"/>
          <p:cNvSpPr txBox="1">
            <a:spLocks noChangeArrowheads="1"/>
          </p:cNvSpPr>
          <p:nvPr/>
        </p:nvSpPr>
        <p:spPr bwMode="auto">
          <a:xfrm>
            <a:off x="5334000" y="2514600"/>
            <a:ext cx="1098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atin typeface="Arial" charset="0"/>
              </a:rPr>
              <a:t>Physical </a:t>
            </a:r>
          </a:p>
          <a:p>
            <a:pPr algn="ctr" eaLnBrk="1" hangingPunct="1"/>
            <a:r>
              <a:rPr lang="en-US">
                <a:latin typeface="Arial" charset="0"/>
              </a:rPr>
              <a:t>Illness</a:t>
            </a:r>
          </a:p>
        </p:txBody>
      </p:sp>
    </p:spTree>
    <p:extLst>
      <p:ext uri="{BB962C8B-B14F-4D97-AF65-F5344CB8AC3E}">
        <p14:creationId xmlns:p14="http://schemas.microsoft.com/office/powerpoint/2010/main" val="957663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Process Evaluation Framework</a:t>
            </a:r>
            <a:br>
              <a:rPr lang="en-US" dirty="0" smtClean="0"/>
            </a:b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453976640"/>
              </p:ext>
            </p:extLst>
          </p:nvPr>
        </p:nvGraphicFramePr>
        <p:xfrm>
          <a:off x="612775" y="1600200"/>
          <a:ext cx="8153400" cy="4876800"/>
        </p:xfrm>
        <a:graphic>
          <a:graphicData uri="http://schemas.openxmlformats.org/drawingml/2006/table">
            <a:tbl>
              <a:tblPr firstRow="1" bandRow="1">
                <a:tableStyleId>{5C22544A-7EE6-4342-B048-85BDC9FD1C3A}</a:tableStyleId>
              </a:tblPr>
              <a:tblGrid>
                <a:gridCol w="2189339"/>
                <a:gridCol w="1887361"/>
                <a:gridCol w="2038350"/>
                <a:gridCol w="2038350"/>
              </a:tblGrid>
              <a:tr h="370840">
                <a:tc>
                  <a:txBody>
                    <a:bodyPr/>
                    <a:lstStyle/>
                    <a:p>
                      <a:r>
                        <a:rPr lang="en-US" sz="1600" dirty="0" smtClean="0"/>
                        <a:t>IMPLEMENTATION</a:t>
                      </a:r>
                      <a:r>
                        <a:rPr lang="en-US" sz="1600" baseline="0" dirty="0" smtClean="0"/>
                        <a:t> </a:t>
                      </a:r>
                      <a:r>
                        <a:rPr lang="en-US" sz="1600" dirty="0" smtClean="0"/>
                        <a:t>EVALUATION FOCUS</a:t>
                      </a:r>
                      <a:endParaRPr lang="en-US" sz="1600" dirty="0"/>
                    </a:p>
                  </a:txBody>
                  <a:tcPr marL="90593" marR="90593"/>
                </a:tc>
                <a:tc>
                  <a:txBody>
                    <a:bodyPr/>
                    <a:lstStyle/>
                    <a:p>
                      <a:r>
                        <a:rPr lang="en-US" sz="1600" dirty="0" smtClean="0"/>
                        <a:t>DATA  SOURCE(S)</a:t>
                      </a:r>
                      <a:endParaRPr lang="en-US" sz="1600" dirty="0"/>
                    </a:p>
                  </a:txBody>
                  <a:tcPr marL="90593" marR="90593"/>
                </a:tc>
                <a:tc>
                  <a:txBody>
                    <a:bodyPr/>
                    <a:lstStyle/>
                    <a:p>
                      <a:r>
                        <a:rPr lang="en-US" sz="1600" dirty="0" smtClean="0"/>
                        <a:t>COLLECTION METHOD </a:t>
                      </a:r>
                      <a:endParaRPr lang="en-US" sz="1600" dirty="0"/>
                    </a:p>
                  </a:txBody>
                  <a:tcPr marL="90593" marR="90593"/>
                </a:tc>
                <a:tc>
                  <a:txBody>
                    <a:bodyPr/>
                    <a:lstStyle/>
                    <a:p>
                      <a:r>
                        <a:rPr lang="en-US" sz="1600" dirty="0" smtClean="0"/>
                        <a:t>OUTCOME</a:t>
                      </a:r>
                      <a:r>
                        <a:rPr lang="en-US" sz="1600" baseline="0" dirty="0" smtClean="0"/>
                        <a:t> FOR   TOOLKIT</a:t>
                      </a:r>
                      <a:endParaRPr lang="en-US" sz="1600" dirty="0"/>
                    </a:p>
                  </a:txBody>
                  <a:tcPr marL="90593" marR="90593"/>
                </a:tc>
              </a:tr>
              <a:tr h="370840">
                <a:tc>
                  <a:txBody>
                    <a:bodyPr/>
                    <a:lstStyle/>
                    <a:p>
                      <a:endParaRPr lang="en-US" dirty="0" smtClean="0"/>
                    </a:p>
                    <a:p>
                      <a:r>
                        <a:rPr lang="en-US" sz="1800" b="1" i="1" u="sng" dirty="0" smtClean="0"/>
                        <a:t>R</a:t>
                      </a:r>
                      <a:r>
                        <a:rPr lang="en-US" sz="1600" dirty="0" smtClean="0"/>
                        <a:t>EACH</a:t>
                      </a:r>
                    </a:p>
                    <a:p>
                      <a:endParaRPr lang="en-US" sz="1600" dirty="0"/>
                    </a:p>
                  </a:txBody>
                  <a:tcPr marL="90593" marR="90593"/>
                </a:tc>
                <a:tc>
                  <a:txBody>
                    <a:bodyPr/>
                    <a:lstStyle/>
                    <a:p>
                      <a:endParaRPr lang="en-US"/>
                    </a:p>
                  </a:txBody>
                  <a:tcPr marL="90593" marR="90593"/>
                </a:tc>
                <a:tc>
                  <a:txBody>
                    <a:bodyPr/>
                    <a:lstStyle/>
                    <a:p>
                      <a:endParaRPr lang="en-US"/>
                    </a:p>
                  </a:txBody>
                  <a:tcPr marL="90593" marR="90593"/>
                </a:tc>
                <a:tc>
                  <a:txBody>
                    <a:bodyPr/>
                    <a:lstStyle/>
                    <a:p>
                      <a:endParaRPr lang="en-US"/>
                    </a:p>
                  </a:txBody>
                  <a:tcPr marL="90593" marR="90593"/>
                </a:tc>
              </a:tr>
              <a:tr h="370840">
                <a:tc>
                  <a:txBody>
                    <a:bodyPr/>
                    <a:lstStyle/>
                    <a:p>
                      <a:endParaRPr lang="en-US" sz="1600" baseline="0" dirty="0" smtClean="0"/>
                    </a:p>
                    <a:p>
                      <a:r>
                        <a:rPr lang="en-US" sz="1800" b="1" i="1" u="sng" baseline="0" dirty="0" smtClean="0"/>
                        <a:t>E</a:t>
                      </a:r>
                      <a:r>
                        <a:rPr lang="en-US" sz="1600" baseline="0" dirty="0" smtClean="0"/>
                        <a:t>FFECTIVENESS </a:t>
                      </a:r>
                    </a:p>
                    <a:p>
                      <a:endParaRPr lang="en-US" sz="1600" dirty="0"/>
                    </a:p>
                  </a:txBody>
                  <a:tcPr marL="90593" marR="90593"/>
                </a:tc>
                <a:tc>
                  <a:txBody>
                    <a:bodyPr/>
                    <a:lstStyle/>
                    <a:p>
                      <a:endParaRPr lang="en-US"/>
                    </a:p>
                  </a:txBody>
                  <a:tcPr marL="90593" marR="90593"/>
                </a:tc>
                <a:tc>
                  <a:txBody>
                    <a:bodyPr/>
                    <a:lstStyle/>
                    <a:p>
                      <a:endParaRPr lang="en-US"/>
                    </a:p>
                  </a:txBody>
                  <a:tcPr marL="90593" marR="90593"/>
                </a:tc>
                <a:tc>
                  <a:txBody>
                    <a:bodyPr/>
                    <a:lstStyle/>
                    <a:p>
                      <a:endParaRPr lang="en-US"/>
                    </a:p>
                  </a:txBody>
                  <a:tcPr marL="90593" marR="90593"/>
                </a:tc>
              </a:tr>
              <a:tr h="370840">
                <a:tc>
                  <a:txBody>
                    <a:bodyPr/>
                    <a:lstStyle/>
                    <a:p>
                      <a:endParaRPr lang="en-US" sz="1600" dirty="0" smtClean="0"/>
                    </a:p>
                    <a:p>
                      <a:r>
                        <a:rPr lang="en-US" sz="1800" b="1" i="1" u="sng" dirty="0" smtClean="0"/>
                        <a:t>A</a:t>
                      </a:r>
                      <a:r>
                        <a:rPr lang="en-US" sz="1600" dirty="0" smtClean="0"/>
                        <a:t>DOPTION</a:t>
                      </a:r>
                      <a:r>
                        <a:rPr lang="en-US" sz="1600" baseline="0" dirty="0" smtClean="0"/>
                        <a:t> </a:t>
                      </a:r>
                      <a:endParaRPr lang="en-US" sz="1600" dirty="0" smtClean="0"/>
                    </a:p>
                    <a:p>
                      <a:endParaRPr lang="en-US" sz="1600" dirty="0"/>
                    </a:p>
                  </a:txBody>
                  <a:tcPr marL="90593" marR="90593"/>
                </a:tc>
                <a:tc>
                  <a:txBody>
                    <a:bodyPr/>
                    <a:lstStyle/>
                    <a:p>
                      <a:endParaRPr lang="en-US"/>
                    </a:p>
                  </a:txBody>
                  <a:tcPr marL="90593" marR="90593"/>
                </a:tc>
                <a:tc>
                  <a:txBody>
                    <a:bodyPr/>
                    <a:lstStyle/>
                    <a:p>
                      <a:endParaRPr lang="en-US"/>
                    </a:p>
                  </a:txBody>
                  <a:tcPr marL="90593" marR="90593"/>
                </a:tc>
                <a:tc>
                  <a:txBody>
                    <a:bodyPr/>
                    <a:lstStyle/>
                    <a:p>
                      <a:endParaRPr lang="en-US"/>
                    </a:p>
                  </a:txBody>
                  <a:tcPr marL="90593" marR="90593"/>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b="1" i="1" u="sng" dirty="0" smtClean="0"/>
                        <a:t>I</a:t>
                      </a:r>
                      <a:r>
                        <a:rPr lang="en-US" sz="1600" dirty="0" smtClean="0"/>
                        <a:t>MPLEMENTATION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L="90593" marR="90593"/>
                </a:tc>
                <a:tc>
                  <a:txBody>
                    <a:bodyPr/>
                    <a:lstStyle/>
                    <a:p>
                      <a:endParaRPr lang="en-US"/>
                    </a:p>
                  </a:txBody>
                  <a:tcPr marL="90593" marR="90593"/>
                </a:tc>
                <a:tc>
                  <a:txBody>
                    <a:bodyPr/>
                    <a:lstStyle/>
                    <a:p>
                      <a:endParaRPr lang="en-US"/>
                    </a:p>
                  </a:txBody>
                  <a:tcPr marL="90593" marR="90593"/>
                </a:tc>
                <a:tc>
                  <a:txBody>
                    <a:bodyPr/>
                    <a:lstStyle/>
                    <a:p>
                      <a:endParaRPr lang="en-US"/>
                    </a:p>
                  </a:txBody>
                  <a:tcPr marL="90593" marR="90593"/>
                </a:tc>
              </a:tr>
              <a:tr h="370840">
                <a:tc>
                  <a:txBody>
                    <a:bodyPr/>
                    <a:lstStyle/>
                    <a:p>
                      <a:endParaRPr lang="en-US" sz="1600" dirty="0" smtClean="0"/>
                    </a:p>
                    <a:p>
                      <a:r>
                        <a:rPr lang="en-US" sz="1800" b="1" i="1" u="sng" dirty="0" smtClean="0"/>
                        <a:t>M</a:t>
                      </a:r>
                      <a:r>
                        <a:rPr lang="en-US" sz="1600" dirty="0" smtClean="0"/>
                        <a:t>AINTENANCE</a:t>
                      </a:r>
                      <a:r>
                        <a:rPr lang="en-US" sz="1600" baseline="0" dirty="0" smtClean="0"/>
                        <a:t> </a:t>
                      </a:r>
                    </a:p>
                    <a:p>
                      <a:endParaRPr lang="en-US" sz="1600" dirty="0"/>
                    </a:p>
                  </a:txBody>
                  <a:tcPr marL="90593" marR="90593"/>
                </a:tc>
                <a:tc>
                  <a:txBody>
                    <a:bodyPr/>
                    <a:lstStyle/>
                    <a:p>
                      <a:endParaRPr lang="en-US"/>
                    </a:p>
                  </a:txBody>
                  <a:tcPr marL="90593" marR="90593"/>
                </a:tc>
                <a:tc>
                  <a:txBody>
                    <a:bodyPr/>
                    <a:lstStyle/>
                    <a:p>
                      <a:endParaRPr lang="en-US"/>
                    </a:p>
                  </a:txBody>
                  <a:tcPr marL="90593" marR="90593"/>
                </a:tc>
                <a:tc>
                  <a:txBody>
                    <a:bodyPr/>
                    <a:lstStyle/>
                    <a:p>
                      <a:endParaRPr lang="en-US"/>
                    </a:p>
                  </a:txBody>
                  <a:tcPr marL="90593" marR="90593"/>
                </a:tc>
              </a:tr>
            </a:tbl>
          </a:graphicData>
        </a:graphic>
      </p:graphicFrame>
    </p:spTree>
    <p:extLst>
      <p:ext uri="{BB962C8B-B14F-4D97-AF65-F5344CB8AC3E}">
        <p14:creationId xmlns:p14="http://schemas.microsoft.com/office/powerpoint/2010/main" val="2821665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Roll-out Options and Related Considerations </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259573317"/>
              </p:ext>
            </p:extLst>
          </p:nvPr>
        </p:nvGraphicFramePr>
        <p:xfrm>
          <a:off x="990600" y="2209800"/>
          <a:ext cx="6583680" cy="3931920"/>
        </p:xfrm>
        <a:graphic>
          <a:graphicData uri="http://schemas.openxmlformats.org/drawingml/2006/table">
            <a:tbl>
              <a:tblPr firstRow="1" bandRow="1">
                <a:tableStyleId>{5C22544A-7EE6-4342-B048-85BDC9FD1C3A}</a:tableStyleId>
              </a:tblPr>
              <a:tblGrid>
                <a:gridCol w="1600200"/>
                <a:gridCol w="1295400"/>
                <a:gridCol w="1828800"/>
                <a:gridCol w="1859280"/>
              </a:tblGrid>
              <a:tr h="533400">
                <a:tc>
                  <a:txBody>
                    <a:bodyPr/>
                    <a:lstStyle/>
                    <a:p>
                      <a:endParaRPr lang="en-US" dirty="0" smtClean="0"/>
                    </a:p>
                    <a:p>
                      <a:endParaRPr lang="en-US" dirty="0" smtClean="0"/>
                    </a:p>
                    <a:p>
                      <a:r>
                        <a:rPr lang="en-US" dirty="0" smtClean="0"/>
                        <a:t>Considerations</a:t>
                      </a:r>
                      <a:r>
                        <a:rPr lang="en-US" baseline="0" dirty="0" smtClean="0"/>
                        <a:t> </a:t>
                      </a:r>
                      <a:endParaRPr lang="en-US" dirty="0"/>
                    </a:p>
                  </a:txBody>
                  <a:tcPr/>
                </a:tc>
                <a:tc>
                  <a:txBody>
                    <a:bodyPr/>
                    <a:lstStyle/>
                    <a:p>
                      <a:r>
                        <a:rPr lang="en-US" dirty="0" smtClean="0"/>
                        <a:t>Toolkit Only</a:t>
                      </a:r>
                      <a:endParaRPr lang="en-US" dirty="0"/>
                    </a:p>
                  </a:txBody>
                  <a:tcPr/>
                </a:tc>
                <a:tc>
                  <a:txBody>
                    <a:bodyPr/>
                    <a:lstStyle/>
                    <a:p>
                      <a:r>
                        <a:rPr lang="en-US" dirty="0" smtClean="0"/>
                        <a:t>Training</a:t>
                      </a:r>
                      <a:r>
                        <a:rPr lang="en-US" baseline="0" dirty="0" smtClean="0"/>
                        <a:t> Webinar Plus Tool-kit</a:t>
                      </a:r>
                      <a:endParaRPr lang="en-US" dirty="0"/>
                    </a:p>
                  </a:txBody>
                  <a:tcPr/>
                </a:tc>
                <a:tc>
                  <a:txBody>
                    <a:bodyPr/>
                    <a:lstStyle/>
                    <a:p>
                      <a:r>
                        <a:rPr lang="en-US" dirty="0" smtClean="0"/>
                        <a:t>In Depth-Training</a:t>
                      </a:r>
                    </a:p>
                    <a:p>
                      <a:r>
                        <a:rPr lang="en-US" dirty="0" smtClean="0"/>
                        <a:t>Plus</a:t>
                      </a:r>
                      <a:r>
                        <a:rPr lang="en-US" baseline="0" dirty="0" smtClean="0"/>
                        <a:t> </a:t>
                      </a:r>
                      <a:r>
                        <a:rPr lang="en-US" dirty="0" smtClean="0"/>
                        <a:t>Consultation</a:t>
                      </a:r>
                      <a:r>
                        <a:rPr lang="en-US" baseline="0" dirty="0" smtClean="0"/>
                        <a:t> </a:t>
                      </a:r>
                      <a:endParaRPr lang="en-US" dirty="0"/>
                    </a:p>
                  </a:txBody>
                  <a:tcPr/>
                </a:tc>
              </a:tr>
              <a:tr h="370840">
                <a:tc>
                  <a:txBody>
                    <a:bodyPr/>
                    <a:lstStyle/>
                    <a:p>
                      <a:endParaRPr lang="en-US" dirty="0" smtClean="0"/>
                    </a:p>
                    <a:p>
                      <a:r>
                        <a:rPr lang="en-US" dirty="0" smtClean="0"/>
                        <a:t>Target Trainees</a:t>
                      </a:r>
                    </a:p>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Logistical</a:t>
                      </a:r>
                      <a:r>
                        <a:rPr lang="en-US" baseline="0" dirty="0" smtClean="0"/>
                        <a:t> Considerations and Costs</a:t>
                      </a:r>
                    </a:p>
                    <a:p>
                      <a:r>
                        <a:rPr lang="en-US" baseline="0" dirty="0" smtClean="0"/>
                        <a:t> </a:t>
                      </a:r>
                    </a:p>
                  </a:txBody>
                  <a:tcPr/>
                </a:tc>
                <a:tc>
                  <a:txBody>
                    <a:bodyPr/>
                    <a:lstStyle/>
                    <a:p>
                      <a:endParaRPr lang="en-US" dirty="0"/>
                    </a:p>
                  </a:txBody>
                  <a:tcPr/>
                </a:tc>
                <a:tc>
                  <a:txBody>
                    <a:bodyPr/>
                    <a:lstStyle/>
                    <a:p>
                      <a:endParaRPr lang="en-US"/>
                    </a:p>
                  </a:txBody>
                  <a:tcPr/>
                </a:tc>
                <a:tc>
                  <a:txBody>
                    <a:bodyPr/>
                    <a:lstStyle/>
                    <a:p>
                      <a:endParaRPr lang="en-US" dirty="0"/>
                    </a:p>
                  </a:txBody>
                  <a:tcPr/>
                </a:tc>
              </a:tr>
              <a:tr h="370840">
                <a:tc>
                  <a:txBody>
                    <a:bodyPr/>
                    <a:lstStyle/>
                    <a:p>
                      <a:r>
                        <a:rPr lang="en-US" baseline="0" dirty="0" smtClean="0"/>
                        <a:t>Implications for RE-AIM </a:t>
                      </a:r>
                    </a:p>
                    <a:p>
                      <a:endParaRPr lang="en-US" baseline="0" dirty="0" smtClean="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54878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Overview of Living Well Intervention</a:t>
            </a:r>
            <a:endParaRPr lang="en-US" sz="3200" b="1" dirty="0"/>
          </a:p>
        </p:txBody>
      </p:sp>
      <p:sp>
        <p:nvSpPr>
          <p:cNvPr id="3" name="Content Placeholder 2"/>
          <p:cNvSpPr>
            <a:spLocks noGrp="1"/>
          </p:cNvSpPr>
          <p:nvPr>
            <p:ph sz="quarter" idx="1"/>
          </p:nvPr>
        </p:nvSpPr>
        <p:spPr>
          <a:xfrm>
            <a:off x="457200" y="1905000"/>
            <a:ext cx="8229600" cy="4221163"/>
          </a:xfrm>
        </p:spPr>
        <p:txBody>
          <a:bodyPr>
            <a:normAutofit fontScale="92500" lnSpcReduction="10000"/>
          </a:bodyPr>
          <a:lstStyle/>
          <a:p>
            <a:r>
              <a:rPr lang="en-US" dirty="0"/>
              <a:t>Drawn from group based curricula developed by the Stanford Patient Education Research Center</a:t>
            </a:r>
          </a:p>
          <a:p>
            <a:endParaRPr lang="en-US" dirty="0"/>
          </a:p>
          <a:p>
            <a:r>
              <a:rPr lang="en-US" dirty="0"/>
              <a:t>Modified and optimized for consumers with serious mental illness</a:t>
            </a:r>
          </a:p>
          <a:p>
            <a:endParaRPr lang="en-US" dirty="0"/>
          </a:p>
          <a:p>
            <a:r>
              <a:rPr lang="en-US" dirty="0"/>
              <a:t>Delivery involves peer </a:t>
            </a:r>
            <a:r>
              <a:rPr lang="en-US" dirty="0" smtClean="0"/>
              <a:t>co-facilitation </a:t>
            </a:r>
            <a:endParaRPr lang="en-US" dirty="0"/>
          </a:p>
          <a:p>
            <a:endParaRPr lang="en-US" dirty="0"/>
          </a:p>
          <a:p>
            <a:r>
              <a:rPr lang="en-US" dirty="0"/>
              <a:t>Builds on concepts of Self-Efficacy and Motivation</a:t>
            </a:r>
          </a:p>
          <a:p>
            <a:endParaRPr lang="en-US" dirty="0"/>
          </a:p>
          <a:p>
            <a:pPr marL="0" indent="0">
              <a:buNone/>
            </a:pPr>
            <a:endParaRPr lang="en-US" dirty="0"/>
          </a:p>
        </p:txBody>
      </p:sp>
    </p:spTree>
    <p:extLst>
      <p:ext uri="{BB962C8B-B14F-4D97-AF65-F5344CB8AC3E}">
        <p14:creationId xmlns:p14="http://schemas.microsoft.com/office/powerpoint/2010/main" val="606054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Self-Efficacy and Motivation</a:t>
            </a:r>
            <a:endParaRPr lang="en-US" sz="3200" b="1" dirty="0"/>
          </a:p>
        </p:txBody>
      </p:sp>
      <p:sp>
        <p:nvSpPr>
          <p:cNvPr id="3" name="Content Placeholder 2"/>
          <p:cNvSpPr>
            <a:spLocks noGrp="1"/>
          </p:cNvSpPr>
          <p:nvPr>
            <p:ph sz="quarter" idx="1"/>
          </p:nvPr>
        </p:nvSpPr>
        <p:spPr>
          <a:xfrm>
            <a:off x="457200" y="1600200"/>
            <a:ext cx="8229600" cy="4525963"/>
          </a:xfrm>
        </p:spPr>
        <p:txBody>
          <a:bodyPr>
            <a:normAutofit fontScale="85000" lnSpcReduction="20000"/>
          </a:bodyPr>
          <a:lstStyle/>
          <a:p>
            <a:pPr>
              <a:lnSpc>
                <a:spcPct val="90000"/>
              </a:lnSpc>
            </a:pPr>
            <a:r>
              <a:rPr lang="en-US" dirty="0"/>
              <a:t>Adapting a healthy lifestyle requires:</a:t>
            </a:r>
          </a:p>
          <a:p>
            <a:pPr>
              <a:lnSpc>
                <a:spcPct val="90000"/>
              </a:lnSpc>
              <a:buFont typeface="Wingdings" pitchFamily="2" charset="2"/>
              <a:buNone/>
            </a:pPr>
            <a:r>
              <a:rPr lang="en-US" dirty="0"/>
              <a:t>				</a:t>
            </a:r>
            <a:r>
              <a:rPr lang="en-US" sz="3600" b="1" u="sng" dirty="0"/>
              <a:t>K</a:t>
            </a:r>
            <a:r>
              <a:rPr lang="en-US" dirty="0"/>
              <a:t>nowledge</a:t>
            </a:r>
          </a:p>
          <a:p>
            <a:pPr>
              <a:lnSpc>
                <a:spcPct val="90000"/>
              </a:lnSpc>
              <a:buFont typeface="Wingdings" pitchFamily="2" charset="2"/>
              <a:buNone/>
            </a:pPr>
            <a:r>
              <a:rPr lang="en-US" dirty="0"/>
              <a:t>				</a:t>
            </a:r>
            <a:r>
              <a:rPr lang="en-US" sz="3600" b="1" u="sng" dirty="0"/>
              <a:t>A</a:t>
            </a:r>
            <a:r>
              <a:rPr lang="en-US" dirty="0"/>
              <a:t>ttitude </a:t>
            </a:r>
          </a:p>
          <a:p>
            <a:pPr>
              <a:lnSpc>
                <a:spcPct val="90000"/>
              </a:lnSpc>
              <a:buFont typeface="Wingdings" pitchFamily="2" charset="2"/>
              <a:buNone/>
            </a:pPr>
            <a:r>
              <a:rPr lang="en-US" dirty="0"/>
              <a:t>				</a:t>
            </a:r>
            <a:r>
              <a:rPr lang="en-US" sz="3600" b="1" u="sng" dirty="0"/>
              <a:t>A</a:t>
            </a:r>
            <a:r>
              <a:rPr lang="en-US" dirty="0"/>
              <a:t>ction  </a:t>
            </a:r>
            <a:endParaRPr lang="en-US" dirty="0" smtClean="0"/>
          </a:p>
          <a:p>
            <a:pPr>
              <a:lnSpc>
                <a:spcPct val="120000"/>
              </a:lnSpc>
              <a:buFont typeface="Wingdings" pitchFamily="2" charset="2"/>
              <a:buNone/>
            </a:pPr>
            <a:endParaRPr lang="en-US" dirty="0"/>
          </a:p>
          <a:p>
            <a:pPr>
              <a:lnSpc>
                <a:spcPct val="90000"/>
              </a:lnSpc>
            </a:pPr>
            <a:r>
              <a:rPr lang="en-US" dirty="0"/>
              <a:t>Self-Efficacy refers to the attitude and sense that one is capable of adapting healthy behaviors </a:t>
            </a:r>
            <a:endParaRPr lang="en-US" dirty="0" smtClean="0"/>
          </a:p>
          <a:p>
            <a:pPr marL="0" indent="0">
              <a:lnSpc>
                <a:spcPct val="90000"/>
              </a:lnSpc>
              <a:buNone/>
            </a:pPr>
            <a:r>
              <a:rPr lang="en-US" dirty="0"/>
              <a:t>	</a:t>
            </a:r>
            <a:r>
              <a:rPr lang="en-US" dirty="0" smtClean="0"/>
              <a:t>	(</a:t>
            </a:r>
            <a:r>
              <a:rPr lang="en-US" dirty="0"/>
              <a:t>I Can do it !)</a:t>
            </a:r>
          </a:p>
          <a:p>
            <a:pPr>
              <a:lnSpc>
                <a:spcPct val="120000"/>
              </a:lnSpc>
              <a:buFont typeface="Wingdings" pitchFamily="2" charset="2"/>
              <a:buNone/>
            </a:pPr>
            <a:endParaRPr lang="en-US" dirty="0"/>
          </a:p>
          <a:p>
            <a:pPr>
              <a:lnSpc>
                <a:spcPct val="90000"/>
              </a:lnSpc>
            </a:pPr>
            <a:r>
              <a:rPr lang="en-US" dirty="0"/>
              <a:t>Motivation refers to a sense of readiness and willingness to adapt healthy behaviors </a:t>
            </a:r>
          </a:p>
          <a:p>
            <a:pPr marL="0" indent="0">
              <a:lnSpc>
                <a:spcPct val="90000"/>
              </a:lnSpc>
              <a:buNone/>
            </a:pPr>
            <a:r>
              <a:rPr lang="en-US" dirty="0"/>
              <a:t>                     (I Want to do it, and I’m ready to do it !)</a:t>
            </a:r>
          </a:p>
          <a:p>
            <a:endParaRPr lang="en-US" dirty="0"/>
          </a:p>
        </p:txBody>
      </p:sp>
    </p:spTree>
    <p:extLst>
      <p:ext uri="{BB962C8B-B14F-4D97-AF65-F5344CB8AC3E}">
        <p14:creationId xmlns:p14="http://schemas.microsoft.com/office/powerpoint/2010/main" val="256044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3200" b="1" dirty="0"/>
              <a:t>3 Key Assumptions Underlying Development of the Curricula</a:t>
            </a:r>
          </a:p>
        </p:txBody>
      </p:sp>
      <p:sp>
        <p:nvSpPr>
          <p:cNvPr id="8195" name="Rectangle 3"/>
          <p:cNvSpPr>
            <a:spLocks noGrp="1" noChangeArrowheads="1"/>
          </p:cNvSpPr>
          <p:nvPr>
            <p:ph sz="quarter" idx="1"/>
          </p:nvPr>
        </p:nvSpPr>
        <p:spPr>
          <a:xfrm>
            <a:off x="457200" y="1828800"/>
            <a:ext cx="8229600" cy="4525963"/>
          </a:xfrm>
        </p:spPr>
        <p:txBody>
          <a:bodyPr/>
          <a:lstStyle/>
          <a:p>
            <a:pPr marL="609600" indent="-609600">
              <a:buFontTx/>
              <a:buAutoNum type="arabicPeriod"/>
            </a:pPr>
            <a:r>
              <a:rPr lang="en-US" sz="2400" dirty="0"/>
              <a:t>People with varying chronic diseases have similar self-management problems and related tasks</a:t>
            </a:r>
          </a:p>
          <a:p>
            <a:pPr marL="609600" indent="-609600">
              <a:buFontTx/>
              <a:buAutoNum type="arabicPeriod"/>
            </a:pPr>
            <a:endParaRPr lang="en-US" sz="2400" dirty="0"/>
          </a:p>
          <a:p>
            <a:pPr marL="609600" indent="-609600">
              <a:buFontTx/>
              <a:buAutoNum type="arabicPeriod"/>
            </a:pPr>
            <a:r>
              <a:rPr lang="en-US" sz="2400" dirty="0"/>
              <a:t>People can learn to take responsibility for the day-to-day self-management of their illness</a:t>
            </a:r>
          </a:p>
          <a:p>
            <a:pPr marL="609600" indent="-609600">
              <a:buFontTx/>
              <a:buAutoNum type="arabicPeriod"/>
            </a:pPr>
            <a:endParaRPr lang="en-US" sz="2400" dirty="0"/>
          </a:p>
          <a:p>
            <a:pPr marL="609600" indent="-609600">
              <a:buFontTx/>
              <a:buAutoNum type="arabicPeriod"/>
            </a:pPr>
            <a:r>
              <a:rPr lang="en-US" sz="2400" dirty="0"/>
              <a:t>Confident, knowledgeable people who practice self-management will develop improved health behaviors, experience improved health status and utilize fewer health care resources</a:t>
            </a:r>
          </a:p>
        </p:txBody>
      </p:sp>
    </p:spTree>
    <p:extLst>
      <p:ext uri="{BB962C8B-B14F-4D97-AF65-F5344CB8AC3E}">
        <p14:creationId xmlns:p14="http://schemas.microsoft.com/office/powerpoint/2010/main" val="2662252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1000"/>
            <a:ext cx="8229600" cy="838200"/>
          </a:xfrm>
        </p:spPr>
        <p:txBody>
          <a:bodyPr>
            <a:normAutofit fontScale="90000"/>
          </a:bodyPr>
          <a:lstStyle/>
          <a:p>
            <a:pPr algn="ctr"/>
            <a:r>
              <a:rPr lang="en-US" sz="3200" b="1" dirty="0" smtClean="0"/>
              <a:t>LIVING WELL</a:t>
            </a:r>
            <a:r>
              <a:rPr lang="en-US" sz="3200" b="1" dirty="0"/>
              <a:t/>
            </a:r>
            <a:br>
              <a:rPr lang="en-US" sz="3200" b="1" dirty="0"/>
            </a:br>
            <a:r>
              <a:rPr lang="en-US" sz="3200" b="1" dirty="0"/>
              <a:t>The Wellness </a:t>
            </a:r>
            <a:r>
              <a:rPr lang="en-US" sz="3200" b="1" dirty="0" smtClean="0"/>
              <a:t>Self-Management Wheel</a:t>
            </a:r>
            <a:endParaRPr lang="en-US" sz="3200" b="1" dirty="0"/>
          </a:p>
        </p:txBody>
      </p:sp>
      <p:sp>
        <p:nvSpPr>
          <p:cNvPr id="9219" name="Oval 3"/>
          <p:cNvSpPr>
            <a:spLocks noChangeArrowheads="1"/>
          </p:cNvSpPr>
          <p:nvPr/>
        </p:nvSpPr>
        <p:spPr bwMode="auto">
          <a:xfrm>
            <a:off x="3429000" y="1676400"/>
            <a:ext cx="2286000" cy="10668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solidFill>
                  <a:schemeClr val="bg1"/>
                </a:solidFill>
                <a:latin typeface="Arial" charset="0"/>
              </a:rPr>
              <a:t>Symptom </a:t>
            </a:r>
          </a:p>
          <a:p>
            <a:pPr algn="ctr" eaLnBrk="1" hangingPunct="1"/>
            <a:r>
              <a:rPr lang="en-US">
                <a:solidFill>
                  <a:schemeClr val="bg1"/>
                </a:solidFill>
                <a:latin typeface="Arial" charset="0"/>
              </a:rPr>
              <a:t>Management</a:t>
            </a:r>
          </a:p>
        </p:txBody>
      </p:sp>
      <p:sp>
        <p:nvSpPr>
          <p:cNvPr id="9220" name="Oval 4"/>
          <p:cNvSpPr>
            <a:spLocks noChangeArrowheads="1"/>
          </p:cNvSpPr>
          <p:nvPr/>
        </p:nvSpPr>
        <p:spPr bwMode="auto">
          <a:xfrm>
            <a:off x="304800" y="2667000"/>
            <a:ext cx="2286000" cy="10668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sz="1600">
                <a:solidFill>
                  <a:schemeClr val="bg1"/>
                </a:solidFill>
                <a:latin typeface="Arial" charset="0"/>
              </a:rPr>
              <a:t>Making Good </a:t>
            </a:r>
          </a:p>
          <a:p>
            <a:pPr algn="ctr" eaLnBrk="1" hangingPunct="1"/>
            <a:r>
              <a:rPr lang="en-US" sz="1600">
                <a:solidFill>
                  <a:schemeClr val="bg1"/>
                </a:solidFill>
                <a:latin typeface="Arial" charset="0"/>
              </a:rPr>
              <a:t>Use of One’s </a:t>
            </a:r>
          </a:p>
          <a:p>
            <a:pPr algn="ctr" eaLnBrk="1" hangingPunct="1"/>
            <a:r>
              <a:rPr lang="en-US" sz="1600">
                <a:solidFill>
                  <a:schemeClr val="bg1"/>
                </a:solidFill>
                <a:latin typeface="Arial" charset="0"/>
              </a:rPr>
              <a:t>Support Network</a:t>
            </a:r>
          </a:p>
        </p:txBody>
      </p:sp>
      <p:sp>
        <p:nvSpPr>
          <p:cNvPr id="9221" name="Oval 5"/>
          <p:cNvSpPr>
            <a:spLocks noChangeArrowheads="1"/>
          </p:cNvSpPr>
          <p:nvPr/>
        </p:nvSpPr>
        <p:spPr bwMode="auto">
          <a:xfrm>
            <a:off x="304800" y="4267200"/>
            <a:ext cx="2286000" cy="1066800"/>
          </a:xfrm>
          <a:prstGeom prst="ellipse">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atin typeface="Arial" charset="0"/>
              </a:rPr>
              <a:t>Making Good </a:t>
            </a:r>
          </a:p>
          <a:p>
            <a:pPr algn="ctr" eaLnBrk="1" hangingPunct="1"/>
            <a:r>
              <a:rPr lang="en-US">
                <a:latin typeface="Arial" charset="0"/>
              </a:rPr>
              <a:t>Use of </a:t>
            </a:r>
          </a:p>
          <a:p>
            <a:pPr algn="ctr" eaLnBrk="1" hangingPunct="1"/>
            <a:r>
              <a:rPr lang="en-US">
                <a:latin typeface="Arial" charset="0"/>
              </a:rPr>
              <a:t>Health Care</a:t>
            </a:r>
          </a:p>
        </p:txBody>
      </p:sp>
      <p:sp>
        <p:nvSpPr>
          <p:cNvPr id="9222" name="Oval 6"/>
          <p:cNvSpPr>
            <a:spLocks noChangeArrowheads="1"/>
          </p:cNvSpPr>
          <p:nvPr/>
        </p:nvSpPr>
        <p:spPr bwMode="auto">
          <a:xfrm>
            <a:off x="1981200" y="5486400"/>
            <a:ext cx="2286000" cy="1066800"/>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solidFill>
                  <a:schemeClr val="folHlink"/>
                </a:solidFill>
                <a:latin typeface="Arial" charset="0"/>
              </a:rPr>
              <a:t>Medication</a:t>
            </a:r>
            <a:br>
              <a:rPr lang="en-US">
                <a:solidFill>
                  <a:schemeClr val="folHlink"/>
                </a:solidFill>
                <a:latin typeface="Arial" charset="0"/>
              </a:rPr>
            </a:br>
            <a:r>
              <a:rPr lang="en-US">
                <a:solidFill>
                  <a:schemeClr val="folHlink"/>
                </a:solidFill>
                <a:latin typeface="Arial" charset="0"/>
              </a:rPr>
              <a:t>Management</a:t>
            </a:r>
          </a:p>
        </p:txBody>
      </p:sp>
      <p:sp>
        <p:nvSpPr>
          <p:cNvPr id="9223" name="Oval 7"/>
          <p:cNvSpPr>
            <a:spLocks noChangeArrowheads="1"/>
          </p:cNvSpPr>
          <p:nvPr/>
        </p:nvSpPr>
        <p:spPr bwMode="auto">
          <a:xfrm>
            <a:off x="4953000" y="5486400"/>
            <a:ext cx="2286000" cy="10668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atin typeface="Arial" charset="0"/>
              </a:rPr>
              <a:t>Addictive </a:t>
            </a:r>
          </a:p>
          <a:p>
            <a:pPr algn="ctr" eaLnBrk="1" hangingPunct="1"/>
            <a:r>
              <a:rPr lang="en-US">
                <a:latin typeface="Arial" charset="0"/>
              </a:rPr>
              <a:t>Behaviors</a:t>
            </a:r>
          </a:p>
        </p:txBody>
      </p:sp>
      <p:sp>
        <p:nvSpPr>
          <p:cNvPr id="9224" name="Oval 8"/>
          <p:cNvSpPr>
            <a:spLocks noChangeArrowheads="1"/>
          </p:cNvSpPr>
          <p:nvPr/>
        </p:nvSpPr>
        <p:spPr bwMode="auto">
          <a:xfrm>
            <a:off x="6629400" y="2667000"/>
            <a:ext cx="2286000" cy="1066800"/>
          </a:xfrm>
          <a:prstGeom prst="ellipse">
            <a:avLst/>
          </a:prstGeom>
          <a:solidFill>
            <a:srgbClr val="808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atin typeface="Arial" charset="0"/>
              </a:rPr>
              <a:t>Healthy Eating</a:t>
            </a:r>
          </a:p>
        </p:txBody>
      </p:sp>
      <p:sp>
        <p:nvSpPr>
          <p:cNvPr id="9225" name="Oval 9"/>
          <p:cNvSpPr>
            <a:spLocks noChangeArrowheads="1"/>
          </p:cNvSpPr>
          <p:nvPr/>
        </p:nvSpPr>
        <p:spPr bwMode="auto">
          <a:xfrm>
            <a:off x="6629400" y="4267200"/>
            <a:ext cx="2286000" cy="1066800"/>
          </a:xfrm>
          <a:prstGeom prst="ellipse">
            <a:avLst/>
          </a:pr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dirty="0">
                <a:latin typeface="Arial" charset="0"/>
              </a:rPr>
              <a:t>Physical </a:t>
            </a:r>
          </a:p>
          <a:p>
            <a:pPr algn="ctr" eaLnBrk="1" hangingPunct="1"/>
            <a:r>
              <a:rPr lang="en-US" dirty="0">
                <a:latin typeface="Arial" charset="0"/>
              </a:rPr>
              <a:t>Activity</a:t>
            </a:r>
          </a:p>
        </p:txBody>
      </p:sp>
      <p:sp>
        <p:nvSpPr>
          <p:cNvPr id="9226" name="Oval 10"/>
          <p:cNvSpPr>
            <a:spLocks noChangeArrowheads="1"/>
          </p:cNvSpPr>
          <p:nvPr/>
        </p:nvSpPr>
        <p:spPr bwMode="auto">
          <a:xfrm>
            <a:off x="3086100" y="3276600"/>
            <a:ext cx="2971800" cy="17526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dirty="0" smtClean="0">
                <a:latin typeface="Arial" charset="0"/>
              </a:rPr>
              <a:t>Wellness </a:t>
            </a:r>
            <a:r>
              <a:rPr lang="en-US" dirty="0">
                <a:latin typeface="Arial" charset="0"/>
              </a:rPr>
              <a:t/>
            </a:r>
            <a:br>
              <a:rPr lang="en-US" dirty="0">
                <a:latin typeface="Arial" charset="0"/>
              </a:rPr>
            </a:br>
            <a:r>
              <a:rPr lang="en-US" dirty="0">
                <a:latin typeface="Arial" charset="0"/>
              </a:rPr>
              <a:t>SELF-MANAGEMENT</a:t>
            </a:r>
          </a:p>
        </p:txBody>
      </p:sp>
      <p:sp>
        <p:nvSpPr>
          <p:cNvPr id="9227" name="Line 11"/>
          <p:cNvSpPr>
            <a:spLocks noChangeShapeType="1"/>
          </p:cNvSpPr>
          <p:nvPr/>
        </p:nvSpPr>
        <p:spPr bwMode="auto">
          <a:xfrm flipV="1">
            <a:off x="1447800" y="2209800"/>
            <a:ext cx="19812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p:cNvSpPr>
            <a:spLocks noChangeShapeType="1"/>
          </p:cNvSpPr>
          <p:nvPr/>
        </p:nvSpPr>
        <p:spPr bwMode="auto">
          <a:xfrm>
            <a:off x="1447800" y="3733800"/>
            <a:ext cx="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Line 13"/>
          <p:cNvSpPr>
            <a:spLocks noChangeShapeType="1"/>
          </p:cNvSpPr>
          <p:nvPr/>
        </p:nvSpPr>
        <p:spPr bwMode="auto">
          <a:xfrm>
            <a:off x="1371600" y="5334000"/>
            <a:ext cx="6096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 name="Line 14"/>
          <p:cNvSpPr>
            <a:spLocks noChangeShapeType="1"/>
          </p:cNvSpPr>
          <p:nvPr/>
        </p:nvSpPr>
        <p:spPr bwMode="auto">
          <a:xfrm>
            <a:off x="4267200" y="6019800"/>
            <a:ext cx="6858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Line 15"/>
          <p:cNvSpPr>
            <a:spLocks noChangeShapeType="1"/>
          </p:cNvSpPr>
          <p:nvPr/>
        </p:nvSpPr>
        <p:spPr bwMode="auto">
          <a:xfrm flipV="1">
            <a:off x="7239000" y="5334000"/>
            <a:ext cx="609600" cy="685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 name="Line 16"/>
          <p:cNvSpPr>
            <a:spLocks noChangeShapeType="1"/>
          </p:cNvSpPr>
          <p:nvPr/>
        </p:nvSpPr>
        <p:spPr bwMode="auto">
          <a:xfrm flipV="1">
            <a:off x="7772400" y="3733800"/>
            <a:ext cx="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 name="Line 17"/>
          <p:cNvSpPr>
            <a:spLocks noChangeShapeType="1"/>
          </p:cNvSpPr>
          <p:nvPr/>
        </p:nvSpPr>
        <p:spPr bwMode="auto">
          <a:xfrm flipH="1" flipV="1">
            <a:off x="5715000" y="2209800"/>
            <a:ext cx="20574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 name="Line 18"/>
          <p:cNvSpPr>
            <a:spLocks noChangeShapeType="1"/>
          </p:cNvSpPr>
          <p:nvPr/>
        </p:nvSpPr>
        <p:spPr bwMode="auto">
          <a:xfrm>
            <a:off x="2590800" y="3276600"/>
            <a:ext cx="6858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Line 19"/>
          <p:cNvSpPr>
            <a:spLocks noChangeShapeType="1"/>
          </p:cNvSpPr>
          <p:nvPr/>
        </p:nvSpPr>
        <p:spPr bwMode="auto">
          <a:xfrm flipV="1">
            <a:off x="2590800" y="4419600"/>
            <a:ext cx="533400" cy="304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Line 20"/>
          <p:cNvSpPr>
            <a:spLocks noChangeShapeType="1"/>
          </p:cNvSpPr>
          <p:nvPr/>
        </p:nvSpPr>
        <p:spPr bwMode="auto">
          <a:xfrm flipV="1">
            <a:off x="3124200" y="4953000"/>
            <a:ext cx="83820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1"/>
          <p:cNvSpPr>
            <a:spLocks noChangeShapeType="1"/>
          </p:cNvSpPr>
          <p:nvPr/>
        </p:nvSpPr>
        <p:spPr bwMode="auto">
          <a:xfrm flipH="1" flipV="1">
            <a:off x="5105400" y="4953000"/>
            <a:ext cx="99060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 name="Line 22"/>
          <p:cNvSpPr>
            <a:spLocks noChangeShapeType="1"/>
          </p:cNvSpPr>
          <p:nvPr/>
        </p:nvSpPr>
        <p:spPr bwMode="auto">
          <a:xfrm flipH="1" flipV="1">
            <a:off x="5943600" y="4495800"/>
            <a:ext cx="685800" cy="304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 name="Line 23"/>
          <p:cNvSpPr>
            <a:spLocks noChangeShapeType="1"/>
          </p:cNvSpPr>
          <p:nvPr/>
        </p:nvSpPr>
        <p:spPr bwMode="auto">
          <a:xfrm flipH="1">
            <a:off x="5867400" y="3429000"/>
            <a:ext cx="838200" cy="304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 name="Line 24"/>
          <p:cNvSpPr>
            <a:spLocks noChangeShapeType="1"/>
          </p:cNvSpPr>
          <p:nvPr/>
        </p:nvSpPr>
        <p:spPr bwMode="auto">
          <a:xfrm>
            <a:off x="4572000" y="2743200"/>
            <a:ext cx="0" cy="533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520011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200" b="1" dirty="0"/>
              <a:t>Session on Healthy Eating</a:t>
            </a:r>
          </a:p>
        </p:txBody>
      </p:sp>
      <p:sp>
        <p:nvSpPr>
          <p:cNvPr id="10243" name="Rectangle 3"/>
          <p:cNvSpPr>
            <a:spLocks noGrp="1" noChangeArrowheads="1"/>
          </p:cNvSpPr>
          <p:nvPr>
            <p:ph sz="quarter" idx="1"/>
          </p:nvPr>
        </p:nvSpPr>
        <p:spPr/>
        <p:txBody>
          <a:bodyPr/>
          <a:lstStyle/>
          <a:p>
            <a:pPr>
              <a:lnSpc>
                <a:spcPct val="80000"/>
              </a:lnSpc>
            </a:pPr>
            <a:r>
              <a:rPr lang="en-US" sz="2400"/>
              <a:t>Review the benefits of healthy eating and brainstorm about things that make it hard to eat right. </a:t>
            </a:r>
          </a:p>
          <a:p>
            <a:pPr>
              <a:lnSpc>
                <a:spcPct val="80000"/>
              </a:lnSpc>
              <a:buFont typeface="Wingdings" pitchFamily="2" charset="2"/>
              <a:buNone/>
            </a:pPr>
            <a:endParaRPr lang="en-US" sz="2400"/>
          </a:p>
          <a:p>
            <a:pPr>
              <a:lnSpc>
                <a:spcPct val="80000"/>
              </a:lnSpc>
            </a:pPr>
            <a:r>
              <a:rPr lang="en-US" sz="2400"/>
              <a:t>Review four important keys to healthy eating.</a:t>
            </a:r>
          </a:p>
          <a:p>
            <a:pPr>
              <a:lnSpc>
                <a:spcPct val="80000"/>
              </a:lnSpc>
              <a:buFont typeface="Wingdings" pitchFamily="2" charset="2"/>
              <a:buNone/>
            </a:pPr>
            <a:r>
              <a:rPr lang="en-US" sz="2400"/>
              <a:t>  </a:t>
            </a:r>
          </a:p>
          <a:p>
            <a:pPr lvl="1">
              <a:lnSpc>
                <a:spcPct val="80000"/>
              </a:lnSpc>
            </a:pPr>
            <a:r>
              <a:rPr lang="en-US" sz="2000"/>
              <a:t>1) Variety</a:t>
            </a:r>
          </a:p>
          <a:p>
            <a:pPr lvl="1">
              <a:lnSpc>
                <a:spcPct val="80000"/>
              </a:lnSpc>
            </a:pPr>
            <a:r>
              <a:rPr lang="en-US" sz="2000"/>
              <a:t>2) Making Healthy Choices</a:t>
            </a:r>
          </a:p>
          <a:p>
            <a:pPr lvl="1">
              <a:lnSpc>
                <a:spcPct val="80000"/>
              </a:lnSpc>
            </a:pPr>
            <a:r>
              <a:rPr lang="en-US" sz="2000"/>
              <a:t>3) Eating reasonable portion or serving sizes</a:t>
            </a:r>
          </a:p>
          <a:p>
            <a:pPr lvl="1">
              <a:lnSpc>
                <a:spcPct val="80000"/>
              </a:lnSpc>
            </a:pPr>
            <a:r>
              <a:rPr lang="en-US" sz="2000"/>
              <a:t>4) Developing regular eating patterns. </a:t>
            </a:r>
          </a:p>
          <a:p>
            <a:pPr>
              <a:lnSpc>
                <a:spcPct val="80000"/>
              </a:lnSpc>
              <a:buFont typeface="Wingdings" pitchFamily="2" charset="2"/>
              <a:buNone/>
            </a:pPr>
            <a:endParaRPr lang="en-US" sz="2400"/>
          </a:p>
          <a:p>
            <a:pPr>
              <a:lnSpc>
                <a:spcPct val="80000"/>
              </a:lnSpc>
            </a:pPr>
            <a:r>
              <a:rPr lang="en-US" sz="2400"/>
              <a:t>Learn how to use the traffic light to think about food.  </a:t>
            </a:r>
          </a:p>
        </p:txBody>
      </p:sp>
    </p:spTree>
    <p:extLst>
      <p:ext uri="{BB962C8B-B14F-4D97-AF65-F5344CB8AC3E}">
        <p14:creationId xmlns:p14="http://schemas.microsoft.com/office/powerpoint/2010/main" val="108641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ext Box 2"/>
          <p:cNvSpPr txBox="1">
            <a:spLocks noChangeArrowheads="1"/>
          </p:cNvSpPr>
          <p:nvPr/>
        </p:nvSpPr>
        <p:spPr bwMode="auto">
          <a:xfrm>
            <a:off x="4165600" y="38862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sz="2400">
              <a:latin typeface="Times New Roman" pitchFamily="18" charset="0"/>
            </a:endParaRPr>
          </a:p>
        </p:txBody>
      </p:sp>
      <p:pic>
        <p:nvPicPr>
          <p:cNvPr id="217091" name="Picture 3" descr="Copy of stopligh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76400"/>
            <a:ext cx="2386013" cy="3886200"/>
          </a:xfrm>
          <a:prstGeom prst="rect">
            <a:avLst/>
          </a:prstGeom>
          <a:noFill/>
          <a:extLst>
            <a:ext uri="{909E8E84-426E-40DD-AFC4-6F175D3DCCD1}">
              <a14:hiddenFill xmlns:a14="http://schemas.microsoft.com/office/drawing/2010/main">
                <a:solidFill>
                  <a:srgbClr val="FFFFFF"/>
                </a:solidFill>
              </a14:hiddenFill>
            </a:ext>
          </a:extLst>
        </p:spPr>
      </p:pic>
      <p:sp>
        <p:nvSpPr>
          <p:cNvPr id="217092" name="Text Box 4"/>
          <p:cNvSpPr txBox="1">
            <a:spLocks noChangeArrowheads="1"/>
          </p:cNvSpPr>
          <p:nvPr/>
        </p:nvSpPr>
        <p:spPr bwMode="auto">
          <a:xfrm>
            <a:off x="304800" y="228600"/>
            <a:ext cx="8610600"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800" b="1"/>
              <a:t>“Stop” and Think About What You’re Eating!</a:t>
            </a:r>
          </a:p>
          <a:p>
            <a:pPr eaLnBrk="1" hangingPunct="1">
              <a:spcBef>
                <a:spcPct val="50000"/>
              </a:spcBef>
            </a:pPr>
            <a:r>
              <a:rPr lang="en-US"/>
              <a:t>For weight loss and health, some foods are better choices than others. Think of a stoplight when you’re trying to plan what you will eat each day. </a:t>
            </a:r>
          </a:p>
        </p:txBody>
      </p:sp>
      <p:sp>
        <p:nvSpPr>
          <p:cNvPr id="217093" name="Text Box 5"/>
          <p:cNvSpPr txBox="1">
            <a:spLocks noChangeArrowheads="1"/>
          </p:cNvSpPr>
          <p:nvPr/>
        </p:nvSpPr>
        <p:spPr bwMode="auto">
          <a:xfrm>
            <a:off x="4419600" y="2743200"/>
            <a:ext cx="426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sz="1600"/>
          </a:p>
        </p:txBody>
      </p:sp>
      <p:sp>
        <p:nvSpPr>
          <p:cNvPr id="217094" name="Text Box 6"/>
          <p:cNvSpPr txBox="1">
            <a:spLocks noChangeArrowheads="1"/>
          </p:cNvSpPr>
          <p:nvPr/>
        </p:nvSpPr>
        <p:spPr bwMode="auto">
          <a:xfrm>
            <a:off x="3733800" y="1676400"/>
            <a:ext cx="5181600"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85000"/>
              </a:lnSpc>
              <a:spcBef>
                <a:spcPct val="50000"/>
              </a:spcBef>
            </a:pPr>
            <a:r>
              <a:rPr lang="en-US" sz="1600"/>
              <a:t>= </a:t>
            </a:r>
            <a:r>
              <a:rPr lang="en-US" sz="1600" b="1" i="1" u="sng"/>
              <a:t>High Calorie and Unhealthy Foods</a:t>
            </a:r>
            <a:r>
              <a:rPr lang="en-US" sz="1600"/>
              <a:t>; Try to avoid as much as possible:</a:t>
            </a:r>
          </a:p>
          <a:p>
            <a:pPr eaLnBrk="1" hangingPunct="1">
              <a:spcBef>
                <a:spcPct val="50000"/>
              </a:spcBef>
            </a:pPr>
            <a:r>
              <a:rPr lang="en-US" sz="1600"/>
              <a:t>   ______________         ___________________</a:t>
            </a:r>
          </a:p>
          <a:p>
            <a:pPr eaLnBrk="1" hangingPunct="1">
              <a:spcBef>
                <a:spcPct val="50000"/>
              </a:spcBef>
            </a:pPr>
            <a:r>
              <a:rPr lang="en-US" sz="1600"/>
              <a:t>   _______________        ___________________</a:t>
            </a:r>
          </a:p>
        </p:txBody>
      </p:sp>
      <p:sp>
        <p:nvSpPr>
          <p:cNvPr id="217095" name="Text Box 7"/>
          <p:cNvSpPr txBox="1">
            <a:spLocks noChangeArrowheads="1"/>
          </p:cNvSpPr>
          <p:nvPr/>
        </p:nvSpPr>
        <p:spPr bwMode="auto">
          <a:xfrm>
            <a:off x="3810000" y="2971800"/>
            <a:ext cx="51054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600"/>
              <a:t>= </a:t>
            </a:r>
            <a:r>
              <a:rPr lang="en-US" sz="1600" b="1" i="1" u="sng"/>
              <a:t>Maybe Healthy But Still High In Calories</a:t>
            </a:r>
            <a:r>
              <a:rPr lang="en-US" sz="1600"/>
              <a:t>; OK to eat, but be sure to limit portion sizes:           _______________           _________________</a:t>
            </a:r>
          </a:p>
          <a:p>
            <a:pPr eaLnBrk="1" hangingPunct="1">
              <a:spcBef>
                <a:spcPct val="50000"/>
              </a:spcBef>
            </a:pPr>
            <a:r>
              <a:rPr lang="en-US" sz="1600"/>
              <a:t> ______________            _________________</a:t>
            </a:r>
          </a:p>
        </p:txBody>
      </p:sp>
      <p:sp>
        <p:nvSpPr>
          <p:cNvPr id="217096" name="Text Box 8"/>
          <p:cNvSpPr txBox="1">
            <a:spLocks noChangeArrowheads="1"/>
          </p:cNvSpPr>
          <p:nvPr/>
        </p:nvSpPr>
        <p:spPr bwMode="auto">
          <a:xfrm>
            <a:off x="3810000" y="4191000"/>
            <a:ext cx="51054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600"/>
              <a:t>= </a:t>
            </a:r>
            <a:r>
              <a:rPr lang="en-US" sz="1600" b="1" i="1" u="sng"/>
              <a:t>Low Calorie and Healthy Too</a:t>
            </a:r>
            <a:r>
              <a:rPr lang="en-US" sz="1600" i="1" u="sng"/>
              <a:t> !</a:t>
            </a:r>
            <a:r>
              <a:rPr lang="en-US" sz="1600"/>
              <a:t> Enjoy plenty of these foods at any time:</a:t>
            </a:r>
          </a:p>
          <a:p>
            <a:pPr eaLnBrk="1" hangingPunct="1">
              <a:spcBef>
                <a:spcPct val="50000"/>
              </a:spcBef>
            </a:pPr>
            <a:r>
              <a:rPr lang="en-US" sz="1600"/>
              <a:t> ______________             __________________</a:t>
            </a:r>
          </a:p>
          <a:p>
            <a:pPr eaLnBrk="1" hangingPunct="1">
              <a:spcBef>
                <a:spcPct val="50000"/>
              </a:spcBef>
            </a:pPr>
            <a:r>
              <a:rPr lang="en-US" sz="1600"/>
              <a:t> ______________             __________________</a:t>
            </a:r>
          </a:p>
        </p:txBody>
      </p:sp>
      <p:sp>
        <p:nvSpPr>
          <p:cNvPr id="217097" name="Text Box 9"/>
          <p:cNvSpPr txBox="1">
            <a:spLocks noChangeArrowheads="1"/>
          </p:cNvSpPr>
          <p:nvPr/>
        </p:nvSpPr>
        <p:spPr bwMode="auto">
          <a:xfrm>
            <a:off x="381000" y="1828800"/>
            <a:ext cx="1524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t>RED</a:t>
            </a:r>
            <a:r>
              <a:rPr lang="en-US" sz="4000"/>
              <a:t> </a:t>
            </a:r>
          </a:p>
        </p:txBody>
      </p:sp>
      <p:sp>
        <p:nvSpPr>
          <p:cNvPr id="217098" name="Text Box 10"/>
          <p:cNvSpPr txBox="1">
            <a:spLocks noChangeArrowheads="1"/>
          </p:cNvSpPr>
          <p:nvPr/>
        </p:nvSpPr>
        <p:spPr bwMode="auto">
          <a:xfrm>
            <a:off x="228600" y="32004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t>YELLOW </a:t>
            </a:r>
          </a:p>
        </p:txBody>
      </p:sp>
      <p:sp>
        <p:nvSpPr>
          <p:cNvPr id="217099" name="Text Box 11"/>
          <p:cNvSpPr txBox="1">
            <a:spLocks noChangeArrowheads="1"/>
          </p:cNvSpPr>
          <p:nvPr/>
        </p:nvSpPr>
        <p:spPr bwMode="auto">
          <a:xfrm>
            <a:off x="228600" y="4495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t>GREEN</a:t>
            </a:r>
          </a:p>
        </p:txBody>
      </p:sp>
    </p:spTree>
    <p:extLst>
      <p:ext uri="{BB962C8B-B14F-4D97-AF65-F5344CB8AC3E}">
        <p14:creationId xmlns:p14="http://schemas.microsoft.com/office/powerpoint/2010/main" val="3107929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200" b="1" dirty="0"/>
              <a:t>Session on Social Support </a:t>
            </a:r>
          </a:p>
        </p:txBody>
      </p:sp>
      <p:sp>
        <p:nvSpPr>
          <p:cNvPr id="11267" name="Rectangle 3"/>
          <p:cNvSpPr>
            <a:spLocks noGrp="1" noChangeArrowheads="1"/>
          </p:cNvSpPr>
          <p:nvPr>
            <p:ph sz="quarter" idx="1"/>
          </p:nvPr>
        </p:nvSpPr>
        <p:spPr/>
        <p:txBody>
          <a:bodyPr/>
          <a:lstStyle/>
          <a:p>
            <a:pPr>
              <a:lnSpc>
                <a:spcPct val="80000"/>
              </a:lnSpc>
              <a:buFont typeface="Symbol" pitchFamily="18" charset="2"/>
              <a:buChar char=""/>
            </a:pPr>
            <a:r>
              <a:rPr lang="en-US" sz="2000"/>
              <a:t>Learn about importance of getting support from others.</a:t>
            </a:r>
          </a:p>
          <a:p>
            <a:pPr>
              <a:lnSpc>
                <a:spcPct val="80000"/>
              </a:lnSpc>
              <a:buFont typeface="Symbol" pitchFamily="18" charset="2"/>
              <a:buNone/>
            </a:pPr>
            <a:r>
              <a:rPr lang="en-US" sz="2000"/>
              <a:t>  </a:t>
            </a:r>
          </a:p>
          <a:p>
            <a:pPr>
              <a:lnSpc>
                <a:spcPct val="80000"/>
              </a:lnSpc>
              <a:buFont typeface="Symbol" pitchFamily="18" charset="2"/>
              <a:buChar char=""/>
            </a:pPr>
            <a:r>
              <a:rPr lang="en-US" sz="2000"/>
              <a:t>Learn about two main types: </a:t>
            </a:r>
          </a:p>
          <a:p>
            <a:pPr>
              <a:lnSpc>
                <a:spcPct val="80000"/>
              </a:lnSpc>
              <a:buFont typeface="Symbol" pitchFamily="18" charset="2"/>
              <a:buNone/>
            </a:pPr>
            <a:endParaRPr lang="en-US" sz="2000"/>
          </a:p>
          <a:p>
            <a:pPr lvl="1">
              <a:lnSpc>
                <a:spcPct val="80000"/>
              </a:lnSpc>
              <a:buFont typeface="Symbol" pitchFamily="18" charset="2"/>
              <a:buChar char=""/>
            </a:pPr>
            <a:r>
              <a:rPr lang="en-US" sz="1800"/>
              <a:t>1) Practical Support:  (which includes)</a:t>
            </a:r>
          </a:p>
          <a:p>
            <a:pPr lvl="1">
              <a:lnSpc>
                <a:spcPct val="80000"/>
              </a:lnSpc>
              <a:buFont typeface="Symbol" pitchFamily="18" charset="2"/>
              <a:buNone/>
            </a:pPr>
            <a:endParaRPr lang="en-US" sz="1800"/>
          </a:p>
          <a:p>
            <a:pPr lvl="3">
              <a:lnSpc>
                <a:spcPct val="80000"/>
              </a:lnSpc>
              <a:buFont typeface="Symbol" pitchFamily="18" charset="2"/>
              <a:buChar char=""/>
            </a:pPr>
            <a:r>
              <a:rPr lang="en-US" sz="1600"/>
              <a:t>Information</a:t>
            </a:r>
          </a:p>
          <a:p>
            <a:pPr lvl="3">
              <a:lnSpc>
                <a:spcPct val="80000"/>
              </a:lnSpc>
              <a:buFont typeface="Symbol" pitchFamily="18" charset="2"/>
              <a:buChar char=""/>
            </a:pPr>
            <a:r>
              <a:rPr lang="en-US" sz="1600"/>
              <a:t>Assistance </a:t>
            </a:r>
          </a:p>
          <a:p>
            <a:pPr lvl="3">
              <a:lnSpc>
                <a:spcPct val="80000"/>
              </a:lnSpc>
              <a:buFont typeface="Symbol" pitchFamily="18" charset="2"/>
              <a:buChar char=""/>
            </a:pPr>
            <a:r>
              <a:rPr lang="en-US" sz="1600"/>
              <a:t>Resources</a:t>
            </a:r>
          </a:p>
          <a:p>
            <a:pPr lvl="2">
              <a:lnSpc>
                <a:spcPct val="80000"/>
              </a:lnSpc>
              <a:buFont typeface="Symbol" pitchFamily="18" charset="2"/>
              <a:buNone/>
            </a:pPr>
            <a:r>
              <a:rPr lang="en-US" sz="1600"/>
              <a:t> </a:t>
            </a:r>
          </a:p>
          <a:p>
            <a:pPr lvl="1">
              <a:lnSpc>
                <a:spcPct val="80000"/>
              </a:lnSpc>
              <a:buFont typeface="Symbol" pitchFamily="18" charset="2"/>
              <a:buChar char=""/>
            </a:pPr>
            <a:r>
              <a:rPr lang="en-US" sz="1800"/>
              <a:t> 2) Emotional Support: (which includes)</a:t>
            </a:r>
          </a:p>
          <a:p>
            <a:pPr lvl="1">
              <a:lnSpc>
                <a:spcPct val="80000"/>
              </a:lnSpc>
              <a:buFont typeface="Symbol" pitchFamily="18" charset="2"/>
              <a:buNone/>
            </a:pPr>
            <a:r>
              <a:rPr lang="en-US" sz="1800"/>
              <a:t>  </a:t>
            </a:r>
          </a:p>
          <a:p>
            <a:pPr lvl="3">
              <a:lnSpc>
                <a:spcPct val="80000"/>
              </a:lnSpc>
              <a:buFont typeface="Symbol" pitchFamily="18" charset="2"/>
              <a:buChar char=""/>
            </a:pPr>
            <a:r>
              <a:rPr lang="en-US" sz="1600"/>
              <a:t>getting comfort and encouragement from others</a:t>
            </a:r>
          </a:p>
          <a:p>
            <a:pPr lvl="3">
              <a:lnSpc>
                <a:spcPct val="80000"/>
              </a:lnSpc>
              <a:buFont typeface="Symbol" pitchFamily="18" charset="2"/>
              <a:buChar char=""/>
            </a:pPr>
            <a:r>
              <a:rPr lang="en-US" sz="1600"/>
              <a:t>having someone lend us an kind ear.</a:t>
            </a:r>
            <a:r>
              <a:rPr lang="en-US" sz="1400"/>
              <a:t>     </a:t>
            </a:r>
          </a:p>
        </p:txBody>
      </p:sp>
    </p:spTree>
    <p:extLst>
      <p:ext uri="{BB962C8B-B14F-4D97-AF65-F5344CB8AC3E}">
        <p14:creationId xmlns:p14="http://schemas.microsoft.com/office/powerpoint/2010/main" val="16672180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606</TotalTime>
  <Words>1372</Words>
  <Application>Microsoft Office PowerPoint</Application>
  <PresentationFormat>On-screen Show (4:3)</PresentationFormat>
  <Paragraphs>275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Living Well:  A Hybrid Effectiveness-Implementation Trial of a Professional-Peer  Co-Facilitated Intervention to Improve  Self-Management of Medical Illnesses for Individuals with Serious Mental Illness</vt:lpstr>
      <vt:lpstr>Integration of Mental and Physical Health</vt:lpstr>
      <vt:lpstr>Overview of Living Well Intervention</vt:lpstr>
      <vt:lpstr>Self-Efficacy and Motivation</vt:lpstr>
      <vt:lpstr>3 Key Assumptions Underlying Development of the Curricula</vt:lpstr>
      <vt:lpstr>LIVING WELL The Wellness Self-Management Wheel</vt:lpstr>
      <vt:lpstr>Session on Healthy Eating</vt:lpstr>
      <vt:lpstr>PowerPoint Presentation</vt:lpstr>
      <vt:lpstr>Session on Social Support </vt:lpstr>
      <vt:lpstr>Sessions on Symptom Management </vt:lpstr>
      <vt:lpstr>Session on Making Personal Health Records</vt:lpstr>
      <vt:lpstr>Overlapping Methods/Tools to Develop Self-Management Skills</vt:lpstr>
      <vt:lpstr>PowerPoint Presentation</vt:lpstr>
      <vt:lpstr>THREE STEPS OF PROBLEM SOLVING</vt:lpstr>
      <vt:lpstr>Initial NIMH-Funded  Pilot Trial of Living Well </vt:lpstr>
      <vt:lpstr>   Baseline Descriptors                          Intervention     Full Sample (N=63)                            Details (n=31)                </vt:lpstr>
      <vt:lpstr>Summary of Significant Intervention Advantages</vt:lpstr>
      <vt:lpstr>VA HSR&amp;D MERIT: A Hybrid Effectiveness-Implementation Trial of a Wellness Self-Management Program  </vt:lpstr>
      <vt:lpstr>VA HSR&amp;D MERIT: A Hybrid Effectiveness-Implementation Trial of a Wellness Self-Management Program</vt:lpstr>
      <vt:lpstr> Process Evaluation Framework </vt:lpstr>
      <vt:lpstr>Roll-out Options and Related Considerations </vt:lpstr>
    </vt:vector>
  </TitlesOfParts>
  <Company>Dept.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Goldberg, Richard W.</dc:creator>
  <cp:lastModifiedBy>Jonikas, Jessica</cp:lastModifiedBy>
  <cp:revision>17</cp:revision>
  <dcterms:created xsi:type="dcterms:W3CDTF">2014-10-01T16:23:38Z</dcterms:created>
  <dcterms:modified xsi:type="dcterms:W3CDTF">2014-10-03T19:39:48Z</dcterms:modified>
</cp:coreProperties>
</file>